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63" r:id="rId5"/>
    <p:sldId id="326" r:id="rId6"/>
    <p:sldId id="358" r:id="rId7"/>
    <p:sldId id="302" r:id="rId8"/>
    <p:sldId id="332" r:id="rId9"/>
    <p:sldId id="333" r:id="rId10"/>
    <p:sldId id="359" r:id="rId11"/>
    <p:sldId id="334" r:id="rId12"/>
    <p:sldId id="335" r:id="rId13"/>
    <p:sldId id="336" r:id="rId14"/>
    <p:sldId id="339" r:id="rId15"/>
    <p:sldId id="360" r:id="rId16"/>
    <p:sldId id="361" r:id="rId17"/>
    <p:sldId id="362" r:id="rId18"/>
    <p:sldId id="354" r:id="rId19"/>
    <p:sldId id="366" r:id="rId20"/>
    <p:sldId id="343" r:id="rId21"/>
    <p:sldId id="355" r:id="rId22"/>
    <p:sldId id="349" r:id="rId23"/>
    <p:sldId id="363" r:id="rId24"/>
    <p:sldId id="365" r:id="rId25"/>
    <p:sldId id="368" r:id="rId26"/>
    <p:sldId id="356" r:id="rId27"/>
    <p:sldId id="367" r:id="rId28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cardo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822433"/>
    <a:srgbClr val="830022"/>
    <a:srgbClr val="790022"/>
    <a:srgbClr val="AAC9B6"/>
    <a:srgbClr val="006778"/>
    <a:srgbClr val="7836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A1841A-C8C3-43C1-9338-C6ADE6DEED5C}" v="1" dt="2023-07-15T15:56:02.526"/>
    <p1510:client id="{5BE4615E-E11A-423D-9852-6DFB0E818A5A}" v="1568" dt="2023-07-15T18:26:50.193"/>
    <p1510:client id="{BCDDA553-68ED-4441-9E1B-E2CF520E0390}" v="209" dt="2023-07-15T18:28:42.423"/>
    <p1510:client id="{EC9FD345-0DA5-4113-B225-EA8FF240FA66}" v="5" dt="2023-07-15T15:58:13.5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9"/>
  </p:normalViewPr>
  <p:slideViewPr>
    <p:cSldViewPr snapToGrid="0">
      <p:cViewPr varScale="1">
        <p:scale>
          <a:sx n="101" d="100"/>
          <a:sy n="101" d="100"/>
        </p:scale>
        <p:origin x="1864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369EB3-E1A3-4430-9BE1-03F0C2B7C8AB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B9183E-C403-4603-A46A-156CEE2CCCAB}">
      <dgm:prSet/>
      <dgm:spPr/>
      <dgm:t>
        <a:bodyPr/>
        <a:lstStyle/>
        <a:p>
          <a:pPr algn="just"/>
          <a:r>
            <a:rPr lang="en-GB" b="0" i="0">
              <a:solidFill>
                <a:srgbClr val="000000"/>
              </a:solidFill>
            </a:rPr>
            <a:t>Explores and exploits frequency-time relationships</a:t>
          </a:r>
          <a:endParaRPr lang="en-US">
            <a:solidFill>
              <a:srgbClr val="000000"/>
            </a:solidFill>
          </a:endParaRPr>
        </a:p>
      </dgm:t>
    </dgm:pt>
    <dgm:pt modelId="{A66B6BC9-37B3-4FB1-9C19-B9127614167F}" type="parTrans" cxnId="{9D952C46-45E5-49BF-8437-53D121ED8F8C}">
      <dgm:prSet/>
      <dgm:spPr/>
      <dgm:t>
        <a:bodyPr/>
        <a:lstStyle/>
        <a:p>
          <a:endParaRPr lang="en-US"/>
        </a:p>
      </dgm:t>
    </dgm:pt>
    <dgm:pt modelId="{E7780E29-E6FC-462E-BB83-252F9CEE2863}" type="sibTrans" cxnId="{9D952C46-45E5-49BF-8437-53D121ED8F8C}">
      <dgm:prSet/>
      <dgm:spPr/>
      <dgm:t>
        <a:bodyPr/>
        <a:lstStyle/>
        <a:p>
          <a:endParaRPr lang="en-US"/>
        </a:p>
      </dgm:t>
    </dgm:pt>
    <dgm:pt modelId="{AB49F6AD-81BE-4FF2-BB14-4A8F6195E6B5}">
      <dgm:prSet/>
      <dgm:spPr/>
      <dgm:t>
        <a:bodyPr/>
        <a:lstStyle/>
        <a:p>
          <a:pPr algn="just"/>
          <a:r>
            <a:rPr lang="en-GB" b="0" i="0">
              <a:solidFill>
                <a:srgbClr val="000000"/>
              </a:solidFill>
            </a:rPr>
            <a:t>Enables comprehensive and accurate forecasting model</a:t>
          </a:r>
          <a:endParaRPr lang="en-US">
            <a:solidFill>
              <a:srgbClr val="000000"/>
            </a:solidFill>
          </a:endParaRPr>
        </a:p>
      </dgm:t>
    </dgm:pt>
    <dgm:pt modelId="{3F7C9C83-E5DC-40B8-8980-9B508EFA2D72}" type="parTrans" cxnId="{92F3FC56-066B-4A04-BF67-27D236C1AF24}">
      <dgm:prSet/>
      <dgm:spPr/>
      <dgm:t>
        <a:bodyPr/>
        <a:lstStyle/>
        <a:p>
          <a:endParaRPr lang="en-US"/>
        </a:p>
      </dgm:t>
    </dgm:pt>
    <dgm:pt modelId="{1DD15819-E99E-4CE9-9A3B-E6DC75562DDF}" type="sibTrans" cxnId="{92F3FC56-066B-4A04-BF67-27D236C1AF24}">
      <dgm:prSet/>
      <dgm:spPr/>
      <dgm:t>
        <a:bodyPr/>
        <a:lstStyle/>
        <a:p>
          <a:endParaRPr lang="en-US"/>
        </a:p>
      </dgm:t>
    </dgm:pt>
    <dgm:pt modelId="{1E3357D8-6E66-4266-910B-2F7D8CB70AFE}">
      <dgm:prSet/>
      <dgm:spPr/>
      <dgm:t>
        <a:bodyPr/>
        <a:lstStyle/>
        <a:p>
          <a:pPr algn="just"/>
          <a:r>
            <a:rPr lang="en-GB" b="0" i="0">
              <a:solidFill>
                <a:srgbClr val="000000"/>
              </a:solidFill>
            </a:rPr>
            <a:t>Decomposition into different frequency components. </a:t>
          </a:r>
          <a:r>
            <a:rPr lang="en-GB">
              <a:solidFill>
                <a:srgbClr val="000000"/>
              </a:solidFill>
            </a:rPr>
            <a:t>c</a:t>
          </a:r>
          <a:r>
            <a:rPr lang="en-GB" b="0" i="0">
              <a:solidFill>
                <a:srgbClr val="000000"/>
              </a:solidFill>
            </a:rPr>
            <a:t>aptures underlying patterns and correlations at various scales</a:t>
          </a:r>
          <a:endParaRPr lang="en-US">
            <a:solidFill>
              <a:srgbClr val="000000"/>
            </a:solidFill>
          </a:endParaRPr>
        </a:p>
      </dgm:t>
    </dgm:pt>
    <dgm:pt modelId="{86352700-B33A-4D9C-A8F6-904A5C022986}" type="parTrans" cxnId="{6ADA5F8A-EF62-4314-9C24-FFF7368C10A4}">
      <dgm:prSet/>
      <dgm:spPr/>
      <dgm:t>
        <a:bodyPr/>
        <a:lstStyle/>
        <a:p>
          <a:endParaRPr lang="en-US"/>
        </a:p>
      </dgm:t>
    </dgm:pt>
    <dgm:pt modelId="{65B5B3E6-151A-470C-A74A-2DFE0002432F}" type="sibTrans" cxnId="{6ADA5F8A-EF62-4314-9C24-FFF7368C10A4}">
      <dgm:prSet/>
      <dgm:spPr/>
      <dgm:t>
        <a:bodyPr/>
        <a:lstStyle/>
        <a:p>
          <a:endParaRPr lang="en-US"/>
        </a:p>
      </dgm:t>
    </dgm:pt>
    <dgm:pt modelId="{58064EC2-13D7-4275-BB4B-C5D88376EB51}">
      <dgm:prSet/>
      <dgm:spPr/>
      <dgm:t>
        <a:bodyPr/>
        <a:lstStyle/>
        <a:p>
          <a:pPr algn="just"/>
          <a:r>
            <a:rPr lang="en-GB" b="0" i="0" dirty="0">
              <a:solidFill>
                <a:srgbClr val="000000"/>
              </a:solidFill>
            </a:rPr>
            <a:t>Enables robust predictions for complex and dynamic time series</a:t>
          </a:r>
          <a:endParaRPr lang="en-US" dirty="0">
            <a:solidFill>
              <a:srgbClr val="000000"/>
            </a:solidFill>
          </a:endParaRPr>
        </a:p>
      </dgm:t>
    </dgm:pt>
    <dgm:pt modelId="{8619C3C1-3BFF-4AAC-9837-CB73C43F603E}" type="parTrans" cxnId="{B3F3523F-A829-4654-857F-BF8EA3B76A31}">
      <dgm:prSet/>
      <dgm:spPr/>
      <dgm:t>
        <a:bodyPr/>
        <a:lstStyle/>
        <a:p>
          <a:endParaRPr lang="en-US"/>
        </a:p>
      </dgm:t>
    </dgm:pt>
    <dgm:pt modelId="{4C2DE75E-506E-4A9D-8DA2-0D9AB6A1872B}" type="sibTrans" cxnId="{B3F3523F-A829-4654-857F-BF8EA3B76A31}">
      <dgm:prSet/>
      <dgm:spPr/>
      <dgm:t>
        <a:bodyPr/>
        <a:lstStyle/>
        <a:p>
          <a:endParaRPr lang="en-US"/>
        </a:p>
      </dgm:t>
    </dgm:pt>
    <dgm:pt modelId="{F62E4583-8751-43C1-83CD-9C3D0D2F4684}">
      <dgm:prSet/>
      <dgm:spPr/>
      <dgm:t>
        <a:bodyPr/>
        <a:lstStyle/>
        <a:p>
          <a:r>
            <a:rPr lang="en-GB" b="0" i="0">
              <a:solidFill>
                <a:srgbClr val="000000"/>
              </a:solidFill>
            </a:rPr>
            <a:t>Provides insights into the importance of frequency components</a:t>
          </a:r>
          <a:endParaRPr lang="en-US">
            <a:solidFill>
              <a:srgbClr val="000000"/>
            </a:solidFill>
          </a:endParaRPr>
        </a:p>
      </dgm:t>
    </dgm:pt>
    <dgm:pt modelId="{AD3677F0-E62B-4AE3-809A-FA501DB0BAC6}" type="parTrans" cxnId="{9CBAD63A-7D9E-4D7E-9958-3159FAA9C46E}">
      <dgm:prSet/>
      <dgm:spPr/>
      <dgm:t>
        <a:bodyPr/>
        <a:lstStyle/>
        <a:p>
          <a:endParaRPr lang="en-US"/>
        </a:p>
      </dgm:t>
    </dgm:pt>
    <dgm:pt modelId="{49A5DA16-D9B8-4796-8301-8190707C3115}" type="sibTrans" cxnId="{9CBAD63A-7D9E-4D7E-9958-3159FAA9C46E}">
      <dgm:prSet/>
      <dgm:spPr/>
      <dgm:t>
        <a:bodyPr/>
        <a:lstStyle/>
        <a:p>
          <a:endParaRPr lang="en-US"/>
        </a:p>
      </dgm:t>
    </dgm:pt>
    <dgm:pt modelId="{89904907-48D5-4BAE-96F0-A8C682DE7D77}" type="pres">
      <dgm:prSet presAssocID="{94369EB3-E1A3-4430-9BE1-03F0C2B7C8AB}" presName="root" presStyleCnt="0">
        <dgm:presLayoutVars>
          <dgm:dir/>
          <dgm:resizeHandles val="exact"/>
        </dgm:presLayoutVars>
      </dgm:prSet>
      <dgm:spPr/>
    </dgm:pt>
    <dgm:pt modelId="{CD3298E0-63FE-49BE-BBD6-FFE9134C9A38}" type="pres">
      <dgm:prSet presAssocID="{94369EB3-E1A3-4430-9BE1-03F0C2B7C8AB}" presName="container" presStyleCnt="0">
        <dgm:presLayoutVars>
          <dgm:dir/>
          <dgm:resizeHandles val="exact"/>
        </dgm:presLayoutVars>
      </dgm:prSet>
      <dgm:spPr/>
    </dgm:pt>
    <dgm:pt modelId="{8C228996-7F34-4A92-BF94-C21DD55A76F7}" type="pres">
      <dgm:prSet presAssocID="{11B9183E-C403-4603-A46A-156CEE2CCCAB}" presName="compNode" presStyleCnt="0"/>
      <dgm:spPr/>
    </dgm:pt>
    <dgm:pt modelId="{AAA9B6CF-0105-4744-8C6F-2341FCFF36E4}" type="pres">
      <dgm:prSet presAssocID="{11B9183E-C403-4603-A46A-156CEE2CCCAB}" presName="iconBgRect" presStyleLbl="bgShp" presStyleIdx="0" presStyleCnt="5"/>
      <dgm:spPr>
        <a:solidFill>
          <a:schemeClr val="tx2">
            <a:lumMod val="60000"/>
            <a:lumOff val="40000"/>
          </a:schemeClr>
        </a:solidFill>
      </dgm:spPr>
    </dgm:pt>
    <dgm:pt modelId="{B6E25425-BCDF-402D-8705-F198AE29D36D}" type="pres">
      <dgm:prSet presAssocID="{11B9183E-C403-4603-A46A-156CEE2CCCA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larm Ringing with solid fill"/>
        </a:ext>
      </dgm:extLst>
    </dgm:pt>
    <dgm:pt modelId="{52CB4C00-37BE-4BD7-875E-EADBEF823B16}" type="pres">
      <dgm:prSet presAssocID="{11B9183E-C403-4603-A46A-156CEE2CCCAB}" presName="spaceRect" presStyleCnt="0"/>
      <dgm:spPr/>
    </dgm:pt>
    <dgm:pt modelId="{D58B5C63-8CD6-4645-ACA6-3414A691C200}" type="pres">
      <dgm:prSet presAssocID="{11B9183E-C403-4603-A46A-156CEE2CCCAB}" presName="textRect" presStyleLbl="revTx" presStyleIdx="0" presStyleCnt="5">
        <dgm:presLayoutVars>
          <dgm:chMax val="1"/>
          <dgm:chPref val="1"/>
        </dgm:presLayoutVars>
      </dgm:prSet>
      <dgm:spPr/>
    </dgm:pt>
    <dgm:pt modelId="{3F7B0EBE-EED6-415D-B6CD-47676DD2BB19}" type="pres">
      <dgm:prSet presAssocID="{E7780E29-E6FC-462E-BB83-252F9CEE2863}" presName="sibTrans" presStyleLbl="sibTrans2D1" presStyleIdx="0" presStyleCnt="0"/>
      <dgm:spPr/>
    </dgm:pt>
    <dgm:pt modelId="{A4E9EE22-C3B4-45AC-A5EF-72FFDD4157D3}" type="pres">
      <dgm:prSet presAssocID="{AB49F6AD-81BE-4FF2-BB14-4A8F6195E6B5}" presName="compNode" presStyleCnt="0"/>
      <dgm:spPr/>
    </dgm:pt>
    <dgm:pt modelId="{44634AE2-5828-43BC-8C35-24E78D91814C}" type="pres">
      <dgm:prSet presAssocID="{AB49F6AD-81BE-4FF2-BB14-4A8F6195E6B5}" presName="iconBgRect" presStyleLbl="bgShp" presStyleIdx="1" presStyleCnt="5"/>
      <dgm:spPr>
        <a:solidFill>
          <a:schemeClr val="tx2">
            <a:lumMod val="60000"/>
            <a:lumOff val="40000"/>
          </a:schemeClr>
        </a:solidFill>
      </dgm:spPr>
    </dgm:pt>
    <dgm:pt modelId="{1910FEC3-9DE9-42DF-9830-3B5A66EE0B71}" type="pres">
      <dgm:prSet presAssocID="{AB49F6AD-81BE-4FF2-BB14-4A8F6195E6B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350984DA-6858-4C53-8150-5949624E939F}" type="pres">
      <dgm:prSet presAssocID="{AB49F6AD-81BE-4FF2-BB14-4A8F6195E6B5}" presName="spaceRect" presStyleCnt="0"/>
      <dgm:spPr/>
    </dgm:pt>
    <dgm:pt modelId="{E26160D1-E347-43B6-AB98-990D58064ECD}" type="pres">
      <dgm:prSet presAssocID="{AB49F6AD-81BE-4FF2-BB14-4A8F6195E6B5}" presName="textRect" presStyleLbl="revTx" presStyleIdx="1" presStyleCnt="5">
        <dgm:presLayoutVars>
          <dgm:chMax val="1"/>
          <dgm:chPref val="1"/>
        </dgm:presLayoutVars>
      </dgm:prSet>
      <dgm:spPr/>
    </dgm:pt>
    <dgm:pt modelId="{E24D9D9B-C2EE-4976-B242-AC6D3393D3C0}" type="pres">
      <dgm:prSet presAssocID="{1DD15819-E99E-4CE9-9A3B-E6DC75562DDF}" presName="sibTrans" presStyleLbl="sibTrans2D1" presStyleIdx="0" presStyleCnt="0"/>
      <dgm:spPr/>
    </dgm:pt>
    <dgm:pt modelId="{1B4DF93D-B327-4E25-B977-2E7D412E66C7}" type="pres">
      <dgm:prSet presAssocID="{1E3357D8-6E66-4266-910B-2F7D8CB70AFE}" presName="compNode" presStyleCnt="0"/>
      <dgm:spPr/>
    </dgm:pt>
    <dgm:pt modelId="{919A87E9-83C2-4FFA-8C5A-AADBD7C6CE60}" type="pres">
      <dgm:prSet presAssocID="{1E3357D8-6E66-4266-910B-2F7D8CB70AFE}" presName="iconBgRect" presStyleLbl="bgShp" presStyleIdx="2" presStyleCnt="5"/>
      <dgm:spPr>
        <a:solidFill>
          <a:schemeClr val="tx2">
            <a:lumMod val="60000"/>
            <a:lumOff val="40000"/>
          </a:schemeClr>
        </a:solidFill>
      </dgm:spPr>
    </dgm:pt>
    <dgm:pt modelId="{6B8DCDC0-39E3-431A-B586-300AF65EF159}" type="pres">
      <dgm:prSet presAssocID="{1E3357D8-6E66-4266-910B-2F7D8CB70AF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511E04EB-5781-437C-B2CD-1061575562F6}" type="pres">
      <dgm:prSet presAssocID="{1E3357D8-6E66-4266-910B-2F7D8CB70AFE}" presName="spaceRect" presStyleCnt="0"/>
      <dgm:spPr/>
    </dgm:pt>
    <dgm:pt modelId="{766FDE15-40E6-42AA-8A9A-3F2FE8C7AA0D}" type="pres">
      <dgm:prSet presAssocID="{1E3357D8-6E66-4266-910B-2F7D8CB70AFE}" presName="textRect" presStyleLbl="revTx" presStyleIdx="2" presStyleCnt="5">
        <dgm:presLayoutVars>
          <dgm:chMax val="1"/>
          <dgm:chPref val="1"/>
        </dgm:presLayoutVars>
      </dgm:prSet>
      <dgm:spPr/>
    </dgm:pt>
    <dgm:pt modelId="{82E1A1AD-DAFF-4941-9AB2-862D0E806978}" type="pres">
      <dgm:prSet presAssocID="{65B5B3E6-151A-470C-A74A-2DFE0002432F}" presName="sibTrans" presStyleLbl="sibTrans2D1" presStyleIdx="0" presStyleCnt="0"/>
      <dgm:spPr/>
    </dgm:pt>
    <dgm:pt modelId="{D8173E32-6355-4F16-BAC4-D4508C76EBD1}" type="pres">
      <dgm:prSet presAssocID="{58064EC2-13D7-4275-BB4B-C5D88376EB51}" presName="compNode" presStyleCnt="0"/>
      <dgm:spPr/>
    </dgm:pt>
    <dgm:pt modelId="{5F09E199-E5CD-4953-8B91-F030F7FACE72}" type="pres">
      <dgm:prSet presAssocID="{58064EC2-13D7-4275-BB4B-C5D88376EB51}" presName="iconBgRect" presStyleLbl="bgShp" presStyleIdx="3" presStyleCnt="5"/>
      <dgm:spPr>
        <a:solidFill>
          <a:schemeClr val="tx2">
            <a:lumMod val="60000"/>
            <a:lumOff val="40000"/>
          </a:schemeClr>
        </a:solidFill>
      </dgm:spPr>
    </dgm:pt>
    <dgm:pt modelId="{97A101D6-5B4E-4165-B453-2766B8CAACA7}" type="pres">
      <dgm:prSet presAssocID="{58064EC2-13D7-4275-BB4B-C5D88376EB5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dy builder with solid fill"/>
        </a:ext>
      </dgm:extLst>
    </dgm:pt>
    <dgm:pt modelId="{722A43B9-D605-4092-9B71-A9F6875161F8}" type="pres">
      <dgm:prSet presAssocID="{58064EC2-13D7-4275-BB4B-C5D88376EB51}" presName="spaceRect" presStyleCnt="0"/>
      <dgm:spPr/>
    </dgm:pt>
    <dgm:pt modelId="{357EAF68-3EB1-4AE1-972F-B7B14D12FC19}" type="pres">
      <dgm:prSet presAssocID="{58064EC2-13D7-4275-BB4B-C5D88376EB51}" presName="textRect" presStyleLbl="revTx" presStyleIdx="3" presStyleCnt="5">
        <dgm:presLayoutVars>
          <dgm:chMax val="1"/>
          <dgm:chPref val="1"/>
        </dgm:presLayoutVars>
      </dgm:prSet>
      <dgm:spPr/>
    </dgm:pt>
    <dgm:pt modelId="{1C7766F2-2022-4BC8-9657-7A8F0BAAFE8E}" type="pres">
      <dgm:prSet presAssocID="{4C2DE75E-506E-4A9D-8DA2-0D9AB6A1872B}" presName="sibTrans" presStyleLbl="sibTrans2D1" presStyleIdx="0" presStyleCnt="0"/>
      <dgm:spPr/>
    </dgm:pt>
    <dgm:pt modelId="{048164BF-D2B5-45FE-A9C1-60229FEC31A0}" type="pres">
      <dgm:prSet presAssocID="{F62E4583-8751-43C1-83CD-9C3D0D2F4684}" presName="compNode" presStyleCnt="0"/>
      <dgm:spPr/>
    </dgm:pt>
    <dgm:pt modelId="{402E2A56-E643-4F02-B1D5-59F61B3399B5}" type="pres">
      <dgm:prSet presAssocID="{F62E4583-8751-43C1-83CD-9C3D0D2F4684}" presName="iconBgRect" presStyleLbl="bgShp" presStyleIdx="4" presStyleCnt="5"/>
      <dgm:spPr>
        <a:solidFill>
          <a:schemeClr val="tx2">
            <a:lumMod val="60000"/>
            <a:lumOff val="40000"/>
          </a:schemeClr>
        </a:solidFill>
      </dgm:spPr>
    </dgm:pt>
    <dgm:pt modelId="{5180D29A-0011-4377-A16B-ADAB7E6FECB2}" type="pres">
      <dgm:prSet presAssocID="{F62E4583-8751-43C1-83CD-9C3D0D2F468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quarius with solid fill"/>
        </a:ext>
      </dgm:extLst>
    </dgm:pt>
    <dgm:pt modelId="{545EE7BA-A9A5-4D78-9AD4-3E991A729481}" type="pres">
      <dgm:prSet presAssocID="{F62E4583-8751-43C1-83CD-9C3D0D2F4684}" presName="spaceRect" presStyleCnt="0"/>
      <dgm:spPr/>
    </dgm:pt>
    <dgm:pt modelId="{E5566BFE-1AFD-4259-9F04-53B5DDBCE4F4}" type="pres">
      <dgm:prSet presAssocID="{F62E4583-8751-43C1-83CD-9C3D0D2F468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0B0F712-A6E9-486A-9BBC-E1CB4E0512F4}" type="presOf" srcId="{F62E4583-8751-43C1-83CD-9C3D0D2F4684}" destId="{E5566BFE-1AFD-4259-9F04-53B5DDBCE4F4}" srcOrd="0" destOrd="0" presId="urn:microsoft.com/office/officeart/2018/2/layout/IconCircleList"/>
    <dgm:cxn modelId="{9CBAD63A-7D9E-4D7E-9958-3159FAA9C46E}" srcId="{94369EB3-E1A3-4430-9BE1-03F0C2B7C8AB}" destId="{F62E4583-8751-43C1-83CD-9C3D0D2F4684}" srcOrd="4" destOrd="0" parTransId="{AD3677F0-E62B-4AE3-809A-FA501DB0BAC6}" sibTransId="{49A5DA16-D9B8-4796-8301-8190707C3115}"/>
    <dgm:cxn modelId="{C3CC213B-DA43-43CD-8639-F90ED6AC2781}" type="presOf" srcId="{1E3357D8-6E66-4266-910B-2F7D8CB70AFE}" destId="{766FDE15-40E6-42AA-8A9A-3F2FE8C7AA0D}" srcOrd="0" destOrd="0" presId="urn:microsoft.com/office/officeart/2018/2/layout/IconCircleList"/>
    <dgm:cxn modelId="{B3F3523F-A829-4654-857F-BF8EA3B76A31}" srcId="{94369EB3-E1A3-4430-9BE1-03F0C2B7C8AB}" destId="{58064EC2-13D7-4275-BB4B-C5D88376EB51}" srcOrd="3" destOrd="0" parTransId="{8619C3C1-3BFF-4AAC-9837-CB73C43F603E}" sibTransId="{4C2DE75E-506E-4A9D-8DA2-0D9AB6A1872B}"/>
    <dgm:cxn modelId="{AAA7553F-7D4E-4801-876D-C1A08F525B76}" type="presOf" srcId="{94369EB3-E1A3-4430-9BE1-03F0C2B7C8AB}" destId="{89904907-48D5-4BAE-96F0-A8C682DE7D77}" srcOrd="0" destOrd="0" presId="urn:microsoft.com/office/officeart/2018/2/layout/IconCircleList"/>
    <dgm:cxn modelId="{19AB2244-9B17-4CDA-890C-BDEA90B4E6E9}" type="presOf" srcId="{11B9183E-C403-4603-A46A-156CEE2CCCAB}" destId="{D58B5C63-8CD6-4645-ACA6-3414A691C200}" srcOrd="0" destOrd="0" presId="urn:microsoft.com/office/officeart/2018/2/layout/IconCircleList"/>
    <dgm:cxn modelId="{9D952C46-45E5-49BF-8437-53D121ED8F8C}" srcId="{94369EB3-E1A3-4430-9BE1-03F0C2B7C8AB}" destId="{11B9183E-C403-4603-A46A-156CEE2CCCAB}" srcOrd="0" destOrd="0" parTransId="{A66B6BC9-37B3-4FB1-9C19-B9127614167F}" sibTransId="{E7780E29-E6FC-462E-BB83-252F9CEE2863}"/>
    <dgm:cxn modelId="{90AD664D-5018-4DC7-8CA7-390E16E839E6}" type="presOf" srcId="{58064EC2-13D7-4275-BB4B-C5D88376EB51}" destId="{357EAF68-3EB1-4AE1-972F-B7B14D12FC19}" srcOrd="0" destOrd="0" presId="urn:microsoft.com/office/officeart/2018/2/layout/IconCircleList"/>
    <dgm:cxn modelId="{92F3FC56-066B-4A04-BF67-27D236C1AF24}" srcId="{94369EB3-E1A3-4430-9BE1-03F0C2B7C8AB}" destId="{AB49F6AD-81BE-4FF2-BB14-4A8F6195E6B5}" srcOrd="1" destOrd="0" parTransId="{3F7C9C83-E5DC-40B8-8980-9B508EFA2D72}" sibTransId="{1DD15819-E99E-4CE9-9A3B-E6DC75562DDF}"/>
    <dgm:cxn modelId="{5DD90F73-E9F5-4008-A91B-C902BD52E7A1}" type="presOf" srcId="{1DD15819-E99E-4CE9-9A3B-E6DC75562DDF}" destId="{E24D9D9B-C2EE-4976-B242-AC6D3393D3C0}" srcOrd="0" destOrd="0" presId="urn:microsoft.com/office/officeart/2018/2/layout/IconCircleList"/>
    <dgm:cxn modelId="{6ADA5F8A-EF62-4314-9C24-FFF7368C10A4}" srcId="{94369EB3-E1A3-4430-9BE1-03F0C2B7C8AB}" destId="{1E3357D8-6E66-4266-910B-2F7D8CB70AFE}" srcOrd="2" destOrd="0" parTransId="{86352700-B33A-4D9C-A8F6-904A5C022986}" sibTransId="{65B5B3E6-151A-470C-A74A-2DFE0002432F}"/>
    <dgm:cxn modelId="{F29E41A3-0723-478D-9537-8CEF9DA64E6A}" type="presOf" srcId="{4C2DE75E-506E-4A9D-8DA2-0D9AB6A1872B}" destId="{1C7766F2-2022-4BC8-9657-7A8F0BAAFE8E}" srcOrd="0" destOrd="0" presId="urn:microsoft.com/office/officeart/2018/2/layout/IconCircleList"/>
    <dgm:cxn modelId="{2DD647CF-48F8-4C83-85AB-FCA614183DE0}" type="presOf" srcId="{E7780E29-E6FC-462E-BB83-252F9CEE2863}" destId="{3F7B0EBE-EED6-415D-B6CD-47676DD2BB19}" srcOrd="0" destOrd="0" presId="urn:microsoft.com/office/officeart/2018/2/layout/IconCircleList"/>
    <dgm:cxn modelId="{D09147F7-3BAE-4E5D-8419-03A552A5FD15}" type="presOf" srcId="{AB49F6AD-81BE-4FF2-BB14-4A8F6195E6B5}" destId="{E26160D1-E347-43B6-AB98-990D58064ECD}" srcOrd="0" destOrd="0" presId="urn:microsoft.com/office/officeart/2018/2/layout/IconCircleList"/>
    <dgm:cxn modelId="{3B5A2FFE-F3CE-449A-A944-9CBD1E5ED8ED}" type="presOf" srcId="{65B5B3E6-151A-470C-A74A-2DFE0002432F}" destId="{82E1A1AD-DAFF-4941-9AB2-862D0E806978}" srcOrd="0" destOrd="0" presId="urn:microsoft.com/office/officeart/2018/2/layout/IconCircleList"/>
    <dgm:cxn modelId="{F239A269-9DE3-43C3-A561-A2E19B8E9A4B}" type="presParOf" srcId="{89904907-48D5-4BAE-96F0-A8C682DE7D77}" destId="{CD3298E0-63FE-49BE-BBD6-FFE9134C9A38}" srcOrd="0" destOrd="0" presId="urn:microsoft.com/office/officeart/2018/2/layout/IconCircleList"/>
    <dgm:cxn modelId="{9EE5A726-C1C5-45DC-BF47-3A99F7173CB4}" type="presParOf" srcId="{CD3298E0-63FE-49BE-BBD6-FFE9134C9A38}" destId="{8C228996-7F34-4A92-BF94-C21DD55A76F7}" srcOrd="0" destOrd="0" presId="urn:microsoft.com/office/officeart/2018/2/layout/IconCircleList"/>
    <dgm:cxn modelId="{4E0C556D-96D4-47D8-B637-F99C6F150764}" type="presParOf" srcId="{8C228996-7F34-4A92-BF94-C21DD55A76F7}" destId="{AAA9B6CF-0105-4744-8C6F-2341FCFF36E4}" srcOrd="0" destOrd="0" presId="urn:microsoft.com/office/officeart/2018/2/layout/IconCircleList"/>
    <dgm:cxn modelId="{DD2F2A48-84E6-44FD-A0B8-8CBC333A3A42}" type="presParOf" srcId="{8C228996-7F34-4A92-BF94-C21DD55A76F7}" destId="{B6E25425-BCDF-402D-8705-F198AE29D36D}" srcOrd="1" destOrd="0" presId="urn:microsoft.com/office/officeart/2018/2/layout/IconCircleList"/>
    <dgm:cxn modelId="{37EA9799-B274-4BC1-ABD6-81ACB1030651}" type="presParOf" srcId="{8C228996-7F34-4A92-BF94-C21DD55A76F7}" destId="{52CB4C00-37BE-4BD7-875E-EADBEF823B16}" srcOrd="2" destOrd="0" presId="urn:microsoft.com/office/officeart/2018/2/layout/IconCircleList"/>
    <dgm:cxn modelId="{D280A861-70A4-48B8-99FC-B8446E657D36}" type="presParOf" srcId="{8C228996-7F34-4A92-BF94-C21DD55A76F7}" destId="{D58B5C63-8CD6-4645-ACA6-3414A691C200}" srcOrd="3" destOrd="0" presId="urn:microsoft.com/office/officeart/2018/2/layout/IconCircleList"/>
    <dgm:cxn modelId="{4B9A7BA0-00C6-4B00-BC04-A5D3CB5E1B74}" type="presParOf" srcId="{CD3298E0-63FE-49BE-BBD6-FFE9134C9A38}" destId="{3F7B0EBE-EED6-415D-B6CD-47676DD2BB19}" srcOrd="1" destOrd="0" presId="urn:microsoft.com/office/officeart/2018/2/layout/IconCircleList"/>
    <dgm:cxn modelId="{25ACE130-30E4-4133-BF27-77790A31763B}" type="presParOf" srcId="{CD3298E0-63FE-49BE-BBD6-FFE9134C9A38}" destId="{A4E9EE22-C3B4-45AC-A5EF-72FFDD4157D3}" srcOrd="2" destOrd="0" presId="urn:microsoft.com/office/officeart/2018/2/layout/IconCircleList"/>
    <dgm:cxn modelId="{7DFEB8E9-9E3E-42D0-B3AC-E211F0BA6240}" type="presParOf" srcId="{A4E9EE22-C3B4-45AC-A5EF-72FFDD4157D3}" destId="{44634AE2-5828-43BC-8C35-24E78D91814C}" srcOrd="0" destOrd="0" presId="urn:microsoft.com/office/officeart/2018/2/layout/IconCircleList"/>
    <dgm:cxn modelId="{74F9061F-4DCB-4746-802D-168FEBC9ABF3}" type="presParOf" srcId="{A4E9EE22-C3B4-45AC-A5EF-72FFDD4157D3}" destId="{1910FEC3-9DE9-42DF-9830-3B5A66EE0B71}" srcOrd="1" destOrd="0" presId="urn:microsoft.com/office/officeart/2018/2/layout/IconCircleList"/>
    <dgm:cxn modelId="{F14805AE-52C5-4A4D-BC10-E95829144A11}" type="presParOf" srcId="{A4E9EE22-C3B4-45AC-A5EF-72FFDD4157D3}" destId="{350984DA-6858-4C53-8150-5949624E939F}" srcOrd="2" destOrd="0" presId="urn:microsoft.com/office/officeart/2018/2/layout/IconCircleList"/>
    <dgm:cxn modelId="{685536DD-D9A8-4009-AE0C-7CD93465B75E}" type="presParOf" srcId="{A4E9EE22-C3B4-45AC-A5EF-72FFDD4157D3}" destId="{E26160D1-E347-43B6-AB98-990D58064ECD}" srcOrd="3" destOrd="0" presId="urn:microsoft.com/office/officeart/2018/2/layout/IconCircleList"/>
    <dgm:cxn modelId="{21CE4BEF-AD28-4B0F-9AA0-ED556337C004}" type="presParOf" srcId="{CD3298E0-63FE-49BE-BBD6-FFE9134C9A38}" destId="{E24D9D9B-C2EE-4976-B242-AC6D3393D3C0}" srcOrd="3" destOrd="0" presId="urn:microsoft.com/office/officeart/2018/2/layout/IconCircleList"/>
    <dgm:cxn modelId="{1C58B6EF-2293-4EAD-9AD1-A7BFFB19285B}" type="presParOf" srcId="{CD3298E0-63FE-49BE-BBD6-FFE9134C9A38}" destId="{1B4DF93D-B327-4E25-B977-2E7D412E66C7}" srcOrd="4" destOrd="0" presId="urn:microsoft.com/office/officeart/2018/2/layout/IconCircleList"/>
    <dgm:cxn modelId="{5B9D9C6F-A68A-43A5-9493-E78817C02A35}" type="presParOf" srcId="{1B4DF93D-B327-4E25-B977-2E7D412E66C7}" destId="{919A87E9-83C2-4FFA-8C5A-AADBD7C6CE60}" srcOrd="0" destOrd="0" presId="urn:microsoft.com/office/officeart/2018/2/layout/IconCircleList"/>
    <dgm:cxn modelId="{5A30F630-CB41-4A2C-A2F9-4F32C83BCF17}" type="presParOf" srcId="{1B4DF93D-B327-4E25-B977-2E7D412E66C7}" destId="{6B8DCDC0-39E3-431A-B586-300AF65EF159}" srcOrd="1" destOrd="0" presId="urn:microsoft.com/office/officeart/2018/2/layout/IconCircleList"/>
    <dgm:cxn modelId="{9C61F8DF-0B81-4936-B8F4-85C53E32E3D6}" type="presParOf" srcId="{1B4DF93D-B327-4E25-B977-2E7D412E66C7}" destId="{511E04EB-5781-437C-B2CD-1061575562F6}" srcOrd="2" destOrd="0" presId="urn:microsoft.com/office/officeart/2018/2/layout/IconCircleList"/>
    <dgm:cxn modelId="{660FD295-51C7-4BD7-B4DA-0512FCFB0A89}" type="presParOf" srcId="{1B4DF93D-B327-4E25-B977-2E7D412E66C7}" destId="{766FDE15-40E6-42AA-8A9A-3F2FE8C7AA0D}" srcOrd="3" destOrd="0" presId="urn:microsoft.com/office/officeart/2018/2/layout/IconCircleList"/>
    <dgm:cxn modelId="{31B393D0-02C3-4634-9CC2-68A0B7A132D3}" type="presParOf" srcId="{CD3298E0-63FE-49BE-BBD6-FFE9134C9A38}" destId="{82E1A1AD-DAFF-4941-9AB2-862D0E806978}" srcOrd="5" destOrd="0" presId="urn:microsoft.com/office/officeart/2018/2/layout/IconCircleList"/>
    <dgm:cxn modelId="{C5DAF8DB-9930-4628-A5E3-0FBC431DD64E}" type="presParOf" srcId="{CD3298E0-63FE-49BE-BBD6-FFE9134C9A38}" destId="{D8173E32-6355-4F16-BAC4-D4508C76EBD1}" srcOrd="6" destOrd="0" presId="urn:microsoft.com/office/officeart/2018/2/layout/IconCircleList"/>
    <dgm:cxn modelId="{BF36432C-30BD-4448-B213-A937EC61BFFA}" type="presParOf" srcId="{D8173E32-6355-4F16-BAC4-D4508C76EBD1}" destId="{5F09E199-E5CD-4953-8B91-F030F7FACE72}" srcOrd="0" destOrd="0" presId="urn:microsoft.com/office/officeart/2018/2/layout/IconCircleList"/>
    <dgm:cxn modelId="{05893BA0-7D44-4E57-8F6D-7B0916C228FF}" type="presParOf" srcId="{D8173E32-6355-4F16-BAC4-D4508C76EBD1}" destId="{97A101D6-5B4E-4165-B453-2766B8CAACA7}" srcOrd="1" destOrd="0" presId="urn:microsoft.com/office/officeart/2018/2/layout/IconCircleList"/>
    <dgm:cxn modelId="{1CB209AD-E312-49FD-B456-046B4D9353C8}" type="presParOf" srcId="{D8173E32-6355-4F16-BAC4-D4508C76EBD1}" destId="{722A43B9-D605-4092-9B71-A9F6875161F8}" srcOrd="2" destOrd="0" presId="urn:microsoft.com/office/officeart/2018/2/layout/IconCircleList"/>
    <dgm:cxn modelId="{F6A07469-A031-4BD9-B221-75C2A1B55F5B}" type="presParOf" srcId="{D8173E32-6355-4F16-BAC4-D4508C76EBD1}" destId="{357EAF68-3EB1-4AE1-972F-B7B14D12FC19}" srcOrd="3" destOrd="0" presId="urn:microsoft.com/office/officeart/2018/2/layout/IconCircleList"/>
    <dgm:cxn modelId="{F2E3A881-A3FF-43EB-8B8C-5CA80B089D42}" type="presParOf" srcId="{CD3298E0-63FE-49BE-BBD6-FFE9134C9A38}" destId="{1C7766F2-2022-4BC8-9657-7A8F0BAAFE8E}" srcOrd="7" destOrd="0" presId="urn:microsoft.com/office/officeart/2018/2/layout/IconCircleList"/>
    <dgm:cxn modelId="{C14CD284-F0E9-4C07-8D93-55CB7EA248D3}" type="presParOf" srcId="{CD3298E0-63FE-49BE-BBD6-FFE9134C9A38}" destId="{048164BF-D2B5-45FE-A9C1-60229FEC31A0}" srcOrd="8" destOrd="0" presId="urn:microsoft.com/office/officeart/2018/2/layout/IconCircleList"/>
    <dgm:cxn modelId="{25738B27-9DDD-481A-B670-11D2D4D96589}" type="presParOf" srcId="{048164BF-D2B5-45FE-A9C1-60229FEC31A0}" destId="{402E2A56-E643-4F02-B1D5-59F61B3399B5}" srcOrd="0" destOrd="0" presId="urn:microsoft.com/office/officeart/2018/2/layout/IconCircleList"/>
    <dgm:cxn modelId="{BB1751EC-F1C7-41DC-B9BA-C9C014DAC524}" type="presParOf" srcId="{048164BF-D2B5-45FE-A9C1-60229FEC31A0}" destId="{5180D29A-0011-4377-A16B-ADAB7E6FECB2}" srcOrd="1" destOrd="0" presId="urn:microsoft.com/office/officeart/2018/2/layout/IconCircleList"/>
    <dgm:cxn modelId="{B04AD3D5-4B29-495B-BB70-231BC3627CCE}" type="presParOf" srcId="{048164BF-D2B5-45FE-A9C1-60229FEC31A0}" destId="{545EE7BA-A9A5-4D78-9AD4-3E991A729481}" srcOrd="2" destOrd="0" presId="urn:microsoft.com/office/officeart/2018/2/layout/IconCircleList"/>
    <dgm:cxn modelId="{01E032B4-89BA-4A13-9B43-E9D8FEBA1C35}" type="presParOf" srcId="{048164BF-D2B5-45FE-A9C1-60229FEC31A0}" destId="{E5566BFE-1AFD-4259-9F04-53B5DDBCE4F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4B476F-4A9B-40CC-99F8-6DB51D0235D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ED4E4A-A313-41E3-8239-D86445928CC6}">
      <dgm:prSet/>
      <dgm:spPr>
        <a:solidFill>
          <a:schemeClr val="tx2"/>
        </a:solidFill>
      </dgm:spPr>
      <dgm:t>
        <a:bodyPr/>
        <a:lstStyle/>
        <a:p>
          <a:pPr algn="just"/>
          <a:r>
            <a:rPr lang="en-GB" b="1" i="0"/>
            <a:t>Superior performance of </a:t>
          </a:r>
          <a:r>
            <a:rPr lang="en-GB" b="1" i="0" err="1"/>
            <a:t>mWDN</a:t>
          </a:r>
          <a:r>
            <a:rPr lang="en-GB" b="1" i="0"/>
            <a:t>-based models in forecasting tasks.</a:t>
          </a:r>
          <a:endParaRPr lang="en-US" b="1"/>
        </a:p>
      </dgm:t>
    </dgm:pt>
    <dgm:pt modelId="{FD0AB88E-EBAF-4C25-BDFB-6B222597E094}" type="parTrans" cxnId="{F5D25386-CAF7-42CF-9473-852EA560257E}">
      <dgm:prSet/>
      <dgm:spPr/>
      <dgm:t>
        <a:bodyPr/>
        <a:lstStyle/>
        <a:p>
          <a:endParaRPr lang="en-US"/>
        </a:p>
      </dgm:t>
    </dgm:pt>
    <dgm:pt modelId="{3DDFF80A-0694-4C70-8864-D5526988AE80}" type="sibTrans" cxnId="{F5D25386-CAF7-42CF-9473-852EA560257E}">
      <dgm:prSet/>
      <dgm:spPr/>
      <dgm:t>
        <a:bodyPr/>
        <a:lstStyle/>
        <a:p>
          <a:endParaRPr lang="en-US"/>
        </a:p>
      </dgm:t>
    </dgm:pt>
    <dgm:pt modelId="{280043F0-F075-4AE9-A8B8-F3BF1B09EFE7}">
      <dgm:prSet/>
      <dgm:spPr>
        <a:solidFill>
          <a:schemeClr val="tx2"/>
        </a:solidFill>
      </dgm:spPr>
      <dgm:t>
        <a:bodyPr/>
        <a:lstStyle/>
        <a:p>
          <a:r>
            <a:rPr lang="en-GB" b="1" i="0"/>
            <a:t>A significant advancement in frequency-aware deep learning models for time series analysis.</a:t>
          </a:r>
          <a:endParaRPr lang="en-US" b="1"/>
        </a:p>
      </dgm:t>
    </dgm:pt>
    <dgm:pt modelId="{7B69DB25-53BD-457A-8590-0B41105116D8}" type="parTrans" cxnId="{5570F645-A8FB-4A8A-8117-0EF88B98099C}">
      <dgm:prSet/>
      <dgm:spPr/>
      <dgm:t>
        <a:bodyPr/>
        <a:lstStyle/>
        <a:p>
          <a:endParaRPr lang="en-US"/>
        </a:p>
      </dgm:t>
    </dgm:pt>
    <dgm:pt modelId="{38D27FF3-AA94-4F31-81AE-3C4538C40282}" type="sibTrans" cxnId="{5570F645-A8FB-4A8A-8117-0EF88B98099C}">
      <dgm:prSet/>
      <dgm:spPr/>
      <dgm:t>
        <a:bodyPr/>
        <a:lstStyle/>
        <a:p>
          <a:endParaRPr lang="en-US"/>
        </a:p>
      </dgm:t>
    </dgm:pt>
    <dgm:pt modelId="{45C9231B-008B-4D88-8AC0-32D59ED6BDDF}">
      <dgm:prSet/>
      <dgm:spPr>
        <a:solidFill>
          <a:schemeClr val="tx2"/>
        </a:solidFill>
      </dgm:spPr>
      <dgm:t>
        <a:bodyPr/>
        <a:lstStyle/>
        <a:p>
          <a:pPr algn="just"/>
          <a:r>
            <a:rPr lang="en-GB" b="1" i="0"/>
            <a:t>Demonstrated the effectiveness and interpretability of the proposed </a:t>
          </a:r>
          <a:r>
            <a:rPr lang="en-GB" b="1" i="0" err="1"/>
            <a:t>mWDN</a:t>
          </a:r>
          <a:r>
            <a:rPr lang="en-GB" b="1" i="0"/>
            <a:t>-based models.</a:t>
          </a:r>
          <a:endParaRPr lang="en-US" b="1"/>
        </a:p>
      </dgm:t>
    </dgm:pt>
    <dgm:pt modelId="{AB9B1BED-876C-46D8-A507-9E5FDA0B4788}" type="parTrans" cxnId="{E9043299-2B7B-4B8C-8A7E-3826CCB0F3CD}">
      <dgm:prSet/>
      <dgm:spPr/>
      <dgm:t>
        <a:bodyPr/>
        <a:lstStyle/>
        <a:p>
          <a:endParaRPr lang="en-US"/>
        </a:p>
      </dgm:t>
    </dgm:pt>
    <dgm:pt modelId="{47A12563-D0A8-4487-8E2A-B7D3527AE8F6}" type="sibTrans" cxnId="{E9043299-2B7B-4B8C-8A7E-3826CCB0F3CD}">
      <dgm:prSet/>
      <dgm:spPr/>
      <dgm:t>
        <a:bodyPr/>
        <a:lstStyle/>
        <a:p>
          <a:endParaRPr lang="en-US"/>
        </a:p>
      </dgm:t>
    </dgm:pt>
    <dgm:pt modelId="{92B5ADDC-3D6F-47C7-88D6-AA74D2B90095}">
      <dgm:prSet/>
      <dgm:spPr>
        <a:solidFill>
          <a:schemeClr val="tx2"/>
        </a:solidFill>
      </dgm:spPr>
      <dgm:t>
        <a:bodyPr/>
        <a:lstStyle/>
        <a:p>
          <a:pPr algn="just"/>
          <a:r>
            <a:rPr lang="en-GB" b="1" i="0"/>
            <a:t>Holds promise for improving accuracy and understanding in real-world time series applications.</a:t>
          </a:r>
          <a:endParaRPr lang="en-US" b="1"/>
        </a:p>
      </dgm:t>
    </dgm:pt>
    <dgm:pt modelId="{C93B2830-1878-4D26-90E8-FBDBE87AD507}" type="parTrans" cxnId="{7F9D2FF3-6D20-4F9C-8AD6-B8753D5C500E}">
      <dgm:prSet/>
      <dgm:spPr/>
      <dgm:t>
        <a:bodyPr/>
        <a:lstStyle/>
        <a:p>
          <a:endParaRPr lang="en-US"/>
        </a:p>
      </dgm:t>
    </dgm:pt>
    <dgm:pt modelId="{0A5E5ECD-AB2E-4D92-BBC0-B170ACACCD6F}" type="sibTrans" cxnId="{7F9D2FF3-6D20-4F9C-8AD6-B8753D5C500E}">
      <dgm:prSet/>
      <dgm:spPr/>
      <dgm:t>
        <a:bodyPr/>
        <a:lstStyle/>
        <a:p>
          <a:endParaRPr lang="en-US"/>
        </a:p>
      </dgm:t>
    </dgm:pt>
    <dgm:pt modelId="{9CDE095F-94D0-4910-9009-DC53D378AEF7}">
      <dgm:prSet/>
      <dgm:spPr>
        <a:solidFill>
          <a:schemeClr val="tx2"/>
        </a:solidFill>
      </dgm:spPr>
      <dgm:t>
        <a:bodyPr/>
        <a:lstStyle/>
        <a:p>
          <a:pPr algn="just"/>
          <a:r>
            <a:rPr lang="en-GB" b="1" i="0"/>
            <a:t>Enables robust predictions for variation of forecasting horizons and any prediction sequence adjustments.</a:t>
          </a:r>
          <a:endParaRPr lang="en-US" b="1"/>
        </a:p>
      </dgm:t>
    </dgm:pt>
    <dgm:pt modelId="{0458BC54-81BA-4EC9-95CC-A6F5B2E2470E}" type="parTrans" cxnId="{75A42F2F-E13F-4CC2-A9D8-642ECEBE93B2}">
      <dgm:prSet/>
      <dgm:spPr/>
      <dgm:t>
        <a:bodyPr/>
        <a:lstStyle/>
        <a:p>
          <a:endParaRPr lang="en-US"/>
        </a:p>
      </dgm:t>
    </dgm:pt>
    <dgm:pt modelId="{9613608D-A6F4-4711-9BBD-665A3C13CFE0}" type="sibTrans" cxnId="{75A42F2F-E13F-4CC2-A9D8-642ECEBE93B2}">
      <dgm:prSet/>
      <dgm:spPr/>
      <dgm:t>
        <a:bodyPr/>
        <a:lstStyle/>
        <a:p>
          <a:endParaRPr lang="en-US"/>
        </a:p>
      </dgm:t>
    </dgm:pt>
    <dgm:pt modelId="{39FFCA54-F919-4BE4-8761-DF6516C2BE8B}" type="pres">
      <dgm:prSet presAssocID="{114B476F-4A9B-40CC-99F8-6DB51D0235DC}" presName="linear" presStyleCnt="0">
        <dgm:presLayoutVars>
          <dgm:animLvl val="lvl"/>
          <dgm:resizeHandles val="exact"/>
        </dgm:presLayoutVars>
      </dgm:prSet>
      <dgm:spPr/>
    </dgm:pt>
    <dgm:pt modelId="{28A80169-CE1C-44F9-B6A7-0071260A4ED4}" type="pres">
      <dgm:prSet presAssocID="{99ED4E4A-A313-41E3-8239-D86445928CC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6F15C64-99B7-477A-9242-55054AD53FA0}" type="pres">
      <dgm:prSet presAssocID="{3DDFF80A-0694-4C70-8864-D5526988AE80}" presName="spacer" presStyleCnt="0"/>
      <dgm:spPr/>
    </dgm:pt>
    <dgm:pt modelId="{A2EA8A68-2FB7-43E5-944A-96BC548C462C}" type="pres">
      <dgm:prSet presAssocID="{280043F0-F075-4AE9-A8B8-F3BF1B09EFE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57694CF-BC92-4AC5-9713-DF263F04A260}" type="pres">
      <dgm:prSet presAssocID="{38D27FF3-AA94-4F31-81AE-3C4538C40282}" presName="spacer" presStyleCnt="0"/>
      <dgm:spPr/>
    </dgm:pt>
    <dgm:pt modelId="{521F8E54-57B2-45F6-B846-30478D0F6229}" type="pres">
      <dgm:prSet presAssocID="{45C9231B-008B-4D88-8AC0-32D59ED6BDD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46695E8-3691-4074-AF08-40F521507696}" type="pres">
      <dgm:prSet presAssocID="{47A12563-D0A8-4487-8E2A-B7D3527AE8F6}" presName="spacer" presStyleCnt="0"/>
      <dgm:spPr/>
    </dgm:pt>
    <dgm:pt modelId="{5E0F5DDA-4C62-408A-86C1-FC7EAD76EDCF}" type="pres">
      <dgm:prSet presAssocID="{92B5ADDC-3D6F-47C7-88D6-AA74D2B9009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E0BB051-C705-4A64-9377-1FB059E2E041}" type="pres">
      <dgm:prSet presAssocID="{0A5E5ECD-AB2E-4D92-BBC0-B170ACACCD6F}" presName="spacer" presStyleCnt="0"/>
      <dgm:spPr/>
    </dgm:pt>
    <dgm:pt modelId="{74F6A620-8157-4F2F-89B3-E01AEB19452C}" type="pres">
      <dgm:prSet presAssocID="{9CDE095F-94D0-4910-9009-DC53D378AEF7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4298E06-D645-486C-9639-B422A51523BC}" type="presOf" srcId="{280043F0-F075-4AE9-A8B8-F3BF1B09EFE7}" destId="{A2EA8A68-2FB7-43E5-944A-96BC548C462C}" srcOrd="0" destOrd="0" presId="urn:microsoft.com/office/officeart/2005/8/layout/vList2"/>
    <dgm:cxn modelId="{BB256013-149E-4251-94ED-94B8736FCB6B}" type="presOf" srcId="{9CDE095F-94D0-4910-9009-DC53D378AEF7}" destId="{74F6A620-8157-4F2F-89B3-E01AEB19452C}" srcOrd="0" destOrd="0" presId="urn:microsoft.com/office/officeart/2005/8/layout/vList2"/>
    <dgm:cxn modelId="{75A42F2F-E13F-4CC2-A9D8-642ECEBE93B2}" srcId="{114B476F-4A9B-40CC-99F8-6DB51D0235DC}" destId="{9CDE095F-94D0-4910-9009-DC53D378AEF7}" srcOrd="4" destOrd="0" parTransId="{0458BC54-81BA-4EC9-95CC-A6F5B2E2470E}" sibTransId="{9613608D-A6F4-4711-9BBD-665A3C13CFE0}"/>
    <dgm:cxn modelId="{5570F645-A8FB-4A8A-8117-0EF88B98099C}" srcId="{114B476F-4A9B-40CC-99F8-6DB51D0235DC}" destId="{280043F0-F075-4AE9-A8B8-F3BF1B09EFE7}" srcOrd="1" destOrd="0" parTransId="{7B69DB25-53BD-457A-8590-0B41105116D8}" sibTransId="{38D27FF3-AA94-4F31-81AE-3C4538C40282}"/>
    <dgm:cxn modelId="{83911B69-BEA6-4A82-8C05-FE6485FF8B2E}" type="presOf" srcId="{114B476F-4A9B-40CC-99F8-6DB51D0235DC}" destId="{39FFCA54-F919-4BE4-8761-DF6516C2BE8B}" srcOrd="0" destOrd="0" presId="urn:microsoft.com/office/officeart/2005/8/layout/vList2"/>
    <dgm:cxn modelId="{D6B6DA7C-30A7-4DA8-9B93-ACF2E8F62D2F}" type="presOf" srcId="{99ED4E4A-A313-41E3-8239-D86445928CC6}" destId="{28A80169-CE1C-44F9-B6A7-0071260A4ED4}" srcOrd="0" destOrd="0" presId="urn:microsoft.com/office/officeart/2005/8/layout/vList2"/>
    <dgm:cxn modelId="{9AE8277E-6A03-4137-8955-649DD91717BE}" type="presOf" srcId="{45C9231B-008B-4D88-8AC0-32D59ED6BDDF}" destId="{521F8E54-57B2-45F6-B846-30478D0F6229}" srcOrd="0" destOrd="0" presId="urn:microsoft.com/office/officeart/2005/8/layout/vList2"/>
    <dgm:cxn modelId="{F5D25386-CAF7-42CF-9473-852EA560257E}" srcId="{114B476F-4A9B-40CC-99F8-6DB51D0235DC}" destId="{99ED4E4A-A313-41E3-8239-D86445928CC6}" srcOrd="0" destOrd="0" parTransId="{FD0AB88E-EBAF-4C25-BDFB-6B222597E094}" sibTransId="{3DDFF80A-0694-4C70-8864-D5526988AE80}"/>
    <dgm:cxn modelId="{E9043299-2B7B-4B8C-8A7E-3826CCB0F3CD}" srcId="{114B476F-4A9B-40CC-99F8-6DB51D0235DC}" destId="{45C9231B-008B-4D88-8AC0-32D59ED6BDDF}" srcOrd="2" destOrd="0" parTransId="{AB9B1BED-876C-46D8-A507-9E5FDA0B4788}" sibTransId="{47A12563-D0A8-4487-8E2A-B7D3527AE8F6}"/>
    <dgm:cxn modelId="{D84BC5B6-AC25-4009-B22F-F914CF10D1E3}" type="presOf" srcId="{92B5ADDC-3D6F-47C7-88D6-AA74D2B90095}" destId="{5E0F5DDA-4C62-408A-86C1-FC7EAD76EDCF}" srcOrd="0" destOrd="0" presId="urn:microsoft.com/office/officeart/2005/8/layout/vList2"/>
    <dgm:cxn modelId="{7F9D2FF3-6D20-4F9C-8AD6-B8753D5C500E}" srcId="{114B476F-4A9B-40CC-99F8-6DB51D0235DC}" destId="{92B5ADDC-3D6F-47C7-88D6-AA74D2B90095}" srcOrd="3" destOrd="0" parTransId="{C93B2830-1878-4D26-90E8-FBDBE87AD507}" sibTransId="{0A5E5ECD-AB2E-4D92-BBC0-B170ACACCD6F}"/>
    <dgm:cxn modelId="{986A1AD7-B5CC-4F95-AEA1-448572771FED}" type="presParOf" srcId="{39FFCA54-F919-4BE4-8761-DF6516C2BE8B}" destId="{28A80169-CE1C-44F9-B6A7-0071260A4ED4}" srcOrd="0" destOrd="0" presId="urn:microsoft.com/office/officeart/2005/8/layout/vList2"/>
    <dgm:cxn modelId="{E7EAA212-361A-4D39-9E4F-C50A117DDB44}" type="presParOf" srcId="{39FFCA54-F919-4BE4-8761-DF6516C2BE8B}" destId="{36F15C64-99B7-477A-9242-55054AD53FA0}" srcOrd="1" destOrd="0" presId="urn:microsoft.com/office/officeart/2005/8/layout/vList2"/>
    <dgm:cxn modelId="{E6BA5DC4-30D0-4A02-843D-20F0B7BBA5FA}" type="presParOf" srcId="{39FFCA54-F919-4BE4-8761-DF6516C2BE8B}" destId="{A2EA8A68-2FB7-43E5-944A-96BC548C462C}" srcOrd="2" destOrd="0" presId="urn:microsoft.com/office/officeart/2005/8/layout/vList2"/>
    <dgm:cxn modelId="{B60BE232-53ED-4736-853F-11B801786E9E}" type="presParOf" srcId="{39FFCA54-F919-4BE4-8761-DF6516C2BE8B}" destId="{B57694CF-BC92-4AC5-9713-DF263F04A260}" srcOrd="3" destOrd="0" presId="urn:microsoft.com/office/officeart/2005/8/layout/vList2"/>
    <dgm:cxn modelId="{DE90BD20-5852-40F2-8EC9-B2C326086932}" type="presParOf" srcId="{39FFCA54-F919-4BE4-8761-DF6516C2BE8B}" destId="{521F8E54-57B2-45F6-B846-30478D0F6229}" srcOrd="4" destOrd="0" presId="urn:microsoft.com/office/officeart/2005/8/layout/vList2"/>
    <dgm:cxn modelId="{529A0727-FC51-43E7-A7EF-AAB99C5445C1}" type="presParOf" srcId="{39FFCA54-F919-4BE4-8761-DF6516C2BE8B}" destId="{E46695E8-3691-4074-AF08-40F521507696}" srcOrd="5" destOrd="0" presId="urn:microsoft.com/office/officeart/2005/8/layout/vList2"/>
    <dgm:cxn modelId="{0BED4BD5-5946-408C-94E1-2E624DB194A9}" type="presParOf" srcId="{39FFCA54-F919-4BE4-8761-DF6516C2BE8B}" destId="{5E0F5DDA-4C62-408A-86C1-FC7EAD76EDCF}" srcOrd="6" destOrd="0" presId="urn:microsoft.com/office/officeart/2005/8/layout/vList2"/>
    <dgm:cxn modelId="{0235908E-B123-4832-AB64-D6E46C8C63F2}" type="presParOf" srcId="{39FFCA54-F919-4BE4-8761-DF6516C2BE8B}" destId="{4E0BB051-C705-4A64-9377-1FB059E2E041}" srcOrd="7" destOrd="0" presId="urn:microsoft.com/office/officeart/2005/8/layout/vList2"/>
    <dgm:cxn modelId="{EBF1FA3F-27DB-4ACD-B138-20C263EF4118}" type="presParOf" srcId="{39FFCA54-F919-4BE4-8761-DF6516C2BE8B}" destId="{74F6A620-8157-4F2F-89B3-E01AEB19452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6E2775-3286-46D6-84DC-D890247FC81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530584-CAAC-4AD5-8381-E6D6F491E81C}">
      <dgm:prSet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algn="just"/>
          <a:r>
            <a:rPr lang="en-GB" b="0" i="0"/>
            <a:t>Frequency-aware deep learning models open new avenues for time series analysis.</a:t>
          </a:r>
          <a:endParaRPr lang="en-US"/>
        </a:p>
      </dgm:t>
    </dgm:pt>
    <dgm:pt modelId="{46DE478D-9E26-4B9C-9A89-5749A794027C}" type="parTrans" cxnId="{A4802CF6-17F0-4C50-AE0D-EFDB6C126147}">
      <dgm:prSet/>
      <dgm:spPr/>
      <dgm:t>
        <a:bodyPr/>
        <a:lstStyle/>
        <a:p>
          <a:endParaRPr lang="en-US"/>
        </a:p>
      </dgm:t>
    </dgm:pt>
    <dgm:pt modelId="{42C63436-A33B-4DAF-9216-1D3A1531079F}" type="sibTrans" cxnId="{A4802CF6-17F0-4C50-AE0D-EFDB6C126147}">
      <dgm:prSet/>
      <dgm:spPr/>
      <dgm:t>
        <a:bodyPr/>
        <a:lstStyle/>
        <a:p>
          <a:endParaRPr lang="en-US"/>
        </a:p>
      </dgm:t>
    </dgm:pt>
    <dgm:pt modelId="{A4628343-1582-4907-96A8-32AEA4FCEABA}">
      <dgm:prSet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algn="just"/>
          <a:r>
            <a:rPr lang="en-GB" b="0" i="0"/>
            <a:t>Potential applications in various domains such as finance, healthcare, and environmental monitoring.</a:t>
          </a:r>
          <a:endParaRPr lang="en-US"/>
        </a:p>
      </dgm:t>
    </dgm:pt>
    <dgm:pt modelId="{AFB40EBB-DD19-46FA-92D1-8D28CE565185}" type="parTrans" cxnId="{7F628D2A-37C3-42ED-9F1B-8B327AF66505}">
      <dgm:prSet/>
      <dgm:spPr/>
      <dgm:t>
        <a:bodyPr/>
        <a:lstStyle/>
        <a:p>
          <a:endParaRPr lang="en-US"/>
        </a:p>
      </dgm:t>
    </dgm:pt>
    <dgm:pt modelId="{A0FCAB1E-E879-4072-9EAC-0120AD9B8B9D}" type="sibTrans" cxnId="{7F628D2A-37C3-42ED-9F1B-8B327AF66505}">
      <dgm:prSet/>
      <dgm:spPr/>
      <dgm:t>
        <a:bodyPr/>
        <a:lstStyle/>
        <a:p>
          <a:endParaRPr lang="en-US"/>
        </a:p>
      </dgm:t>
    </dgm:pt>
    <dgm:pt modelId="{8CDC73BC-6F92-440C-84FD-0DAF0243C500}">
      <dgm:prSet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algn="just"/>
          <a:r>
            <a:rPr lang="en-GB" b="0" i="0"/>
            <a:t>Further research can explore additional interpretability techniques and optimize model performance.</a:t>
          </a:r>
          <a:endParaRPr lang="en-US"/>
        </a:p>
      </dgm:t>
    </dgm:pt>
    <dgm:pt modelId="{80B2E2AD-85B4-4F39-9B1F-9C8A2D0762CA}" type="parTrans" cxnId="{3DE9217D-F9A0-4985-9EB7-9C814F89F3E1}">
      <dgm:prSet/>
      <dgm:spPr/>
      <dgm:t>
        <a:bodyPr/>
        <a:lstStyle/>
        <a:p>
          <a:endParaRPr lang="en-US"/>
        </a:p>
      </dgm:t>
    </dgm:pt>
    <dgm:pt modelId="{83312101-9AD3-4FC7-A7F0-E4255E2B80A5}" type="sibTrans" cxnId="{3DE9217D-F9A0-4985-9EB7-9C814F89F3E1}">
      <dgm:prSet/>
      <dgm:spPr/>
      <dgm:t>
        <a:bodyPr/>
        <a:lstStyle/>
        <a:p>
          <a:endParaRPr lang="en-US"/>
        </a:p>
      </dgm:t>
    </dgm:pt>
    <dgm:pt modelId="{79188D8B-28DA-40E8-BAB3-A6DDD0D9AD3C}" type="pres">
      <dgm:prSet presAssocID="{F26E2775-3286-46D6-84DC-D890247FC813}" presName="linear" presStyleCnt="0">
        <dgm:presLayoutVars>
          <dgm:animLvl val="lvl"/>
          <dgm:resizeHandles val="exact"/>
        </dgm:presLayoutVars>
      </dgm:prSet>
      <dgm:spPr/>
    </dgm:pt>
    <dgm:pt modelId="{7FEA4D0A-3329-4839-80C5-04923A8C0B70}" type="pres">
      <dgm:prSet presAssocID="{3D530584-CAAC-4AD5-8381-E6D6F491E81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CAE3390-4248-4423-897A-6FD7C511EB27}" type="pres">
      <dgm:prSet presAssocID="{42C63436-A33B-4DAF-9216-1D3A1531079F}" presName="spacer" presStyleCnt="0"/>
      <dgm:spPr/>
    </dgm:pt>
    <dgm:pt modelId="{A1F630EF-2DEC-46B1-8A92-09C11279A91C}" type="pres">
      <dgm:prSet presAssocID="{A4628343-1582-4907-96A8-32AEA4FCEAB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522C1AA-1EB8-432E-B079-A0943FAAA469}" type="pres">
      <dgm:prSet presAssocID="{A0FCAB1E-E879-4072-9EAC-0120AD9B8B9D}" presName="spacer" presStyleCnt="0"/>
      <dgm:spPr/>
    </dgm:pt>
    <dgm:pt modelId="{895571F6-ABEA-408B-8225-48F4CAF7AC17}" type="pres">
      <dgm:prSet presAssocID="{8CDC73BC-6F92-440C-84FD-0DAF0243C50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F628D2A-37C3-42ED-9F1B-8B327AF66505}" srcId="{F26E2775-3286-46D6-84DC-D890247FC813}" destId="{A4628343-1582-4907-96A8-32AEA4FCEABA}" srcOrd="1" destOrd="0" parTransId="{AFB40EBB-DD19-46FA-92D1-8D28CE565185}" sibTransId="{A0FCAB1E-E879-4072-9EAC-0120AD9B8B9D}"/>
    <dgm:cxn modelId="{78F9CB2E-B9F4-4104-A772-5575479046B0}" type="presOf" srcId="{3D530584-CAAC-4AD5-8381-E6D6F491E81C}" destId="{7FEA4D0A-3329-4839-80C5-04923A8C0B70}" srcOrd="0" destOrd="0" presId="urn:microsoft.com/office/officeart/2005/8/layout/vList2"/>
    <dgm:cxn modelId="{1590D551-07B5-4B57-B58C-DEDC22C96754}" type="presOf" srcId="{8CDC73BC-6F92-440C-84FD-0DAF0243C500}" destId="{895571F6-ABEA-408B-8225-48F4CAF7AC17}" srcOrd="0" destOrd="0" presId="urn:microsoft.com/office/officeart/2005/8/layout/vList2"/>
    <dgm:cxn modelId="{3DE9217D-F9A0-4985-9EB7-9C814F89F3E1}" srcId="{F26E2775-3286-46D6-84DC-D890247FC813}" destId="{8CDC73BC-6F92-440C-84FD-0DAF0243C500}" srcOrd="2" destOrd="0" parTransId="{80B2E2AD-85B4-4F39-9B1F-9C8A2D0762CA}" sibTransId="{83312101-9AD3-4FC7-A7F0-E4255E2B80A5}"/>
    <dgm:cxn modelId="{9DFEBCE3-CA32-42D2-A528-88183C996487}" type="presOf" srcId="{F26E2775-3286-46D6-84DC-D890247FC813}" destId="{79188D8B-28DA-40E8-BAB3-A6DDD0D9AD3C}" srcOrd="0" destOrd="0" presId="urn:microsoft.com/office/officeart/2005/8/layout/vList2"/>
    <dgm:cxn modelId="{A4802CF6-17F0-4C50-AE0D-EFDB6C126147}" srcId="{F26E2775-3286-46D6-84DC-D890247FC813}" destId="{3D530584-CAAC-4AD5-8381-E6D6F491E81C}" srcOrd="0" destOrd="0" parTransId="{46DE478D-9E26-4B9C-9A89-5749A794027C}" sibTransId="{42C63436-A33B-4DAF-9216-1D3A1531079F}"/>
    <dgm:cxn modelId="{A3496CF8-EDE3-40A6-87D1-06E6122147CC}" type="presOf" srcId="{A4628343-1582-4907-96A8-32AEA4FCEABA}" destId="{A1F630EF-2DEC-46B1-8A92-09C11279A91C}" srcOrd="0" destOrd="0" presId="urn:microsoft.com/office/officeart/2005/8/layout/vList2"/>
    <dgm:cxn modelId="{198AE8DF-64CD-45CF-834D-C2B5A9261C68}" type="presParOf" srcId="{79188D8B-28DA-40E8-BAB3-A6DDD0D9AD3C}" destId="{7FEA4D0A-3329-4839-80C5-04923A8C0B70}" srcOrd="0" destOrd="0" presId="urn:microsoft.com/office/officeart/2005/8/layout/vList2"/>
    <dgm:cxn modelId="{3638AE1C-373E-4612-B559-0121DB3E2FD3}" type="presParOf" srcId="{79188D8B-28DA-40E8-BAB3-A6DDD0D9AD3C}" destId="{FCAE3390-4248-4423-897A-6FD7C511EB27}" srcOrd="1" destOrd="0" presId="urn:microsoft.com/office/officeart/2005/8/layout/vList2"/>
    <dgm:cxn modelId="{83379B1A-3114-41B2-AB6F-B5B0279A5B93}" type="presParOf" srcId="{79188D8B-28DA-40E8-BAB3-A6DDD0D9AD3C}" destId="{A1F630EF-2DEC-46B1-8A92-09C11279A91C}" srcOrd="2" destOrd="0" presId="urn:microsoft.com/office/officeart/2005/8/layout/vList2"/>
    <dgm:cxn modelId="{D6FE2AC8-A343-40C7-9849-CDDB385AB793}" type="presParOf" srcId="{79188D8B-28DA-40E8-BAB3-A6DDD0D9AD3C}" destId="{F522C1AA-1EB8-432E-B079-A0943FAAA469}" srcOrd="3" destOrd="0" presId="urn:microsoft.com/office/officeart/2005/8/layout/vList2"/>
    <dgm:cxn modelId="{1923B836-865F-461F-A2C8-D3E5D0A62BF7}" type="presParOf" srcId="{79188D8B-28DA-40E8-BAB3-A6DDD0D9AD3C}" destId="{895571F6-ABEA-408B-8225-48F4CAF7AC1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A9B6CF-0105-4744-8C6F-2341FCFF36E4}">
      <dsp:nvSpPr>
        <dsp:cNvPr id="0" name=""/>
        <dsp:cNvSpPr/>
      </dsp:nvSpPr>
      <dsp:spPr>
        <a:xfrm>
          <a:off x="424983" y="25459"/>
          <a:ext cx="888282" cy="888282"/>
        </a:xfrm>
        <a:prstGeom prst="ellipse">
          <a:avLst/>
        </a:prstGeom>
        <a:solidFill>
          <a:schemeClr val="tx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E25425-BCDF-402D-8705-F198AE29D36D}">
      <dsp:nvSpPr>
        <dsp:cNvPr id="0" name=""/>
        <dsp:cNvSpPr/>
      </dsp:nvSpPr>
      <dsp:spPr>
        <a:xfrm>
          <a:off x="611522" y="211999"/>
          <a:ext cx="515204" cy="5152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8B5C63-8CD6-4645-ACA6-3414A691C200}">
      <dsp:nvSpPr>
        <dsp:cNvPr id="0" name=""/>
        <dsp:cNvSpPr/>
      </dsp:nvSpPr>
      <dsp:spPr>
        <a:xfrm>
          <a:off x="1503612" y="25459"/>
          <a:ext cx="2093809" cy="888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just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>
              <a:solidFill>
                <a:srgbClr val="000000"/>
              </a:solidFill>
            </a:rPr>
            <a:t>Explores and exploits frequency-time relationships</a:t>
          </a:r>
          <a:endParaRPr lang="en-US" sz="1300" kern="1200">
            <a:solidFill>
              <a:srgbClr val="000000"/>
            </a:solidFill>
          </a:endParaRPr>
        </a:p>
      </dsp:txBody>
      <dsp:txXfrm>
        <a:off x="1503612" y="25459"/>
        <a:ext cx="2093809" cy="888282"/>
      </dsp:txXfrm>
    </dsp:sp>
    <dsp:sp modelId="{44634AE2-5828-43BC-8C35-24E78D91814C}">
      <dsp:nvSpPr>
        <dsp:cNvPr id="0" name=""/>
        <dsp:cNvSpPr/>
      </dsp:nvSpPr>
      <dsp:spPr>
        <a:xfrm>
          <a:off x="3962252" y="25459"/>
          <a:ext cx="888282" cy="888282"/>
        </a:xfrm>
        <a:prstGeom prst="ellipse">
          <a:avLst/>
        </a:prstGeom>
        <a:solidFill>
          <a:schemeClr val="tx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10FEC3-9DE9-42DF-9830-3B5A66EE0B71}">
      <dsp:nvSpPr>
        <dsp:cNvPr id="0" name=""/>
        <dsp:cNvSpPr/>
      </dsp:nvSpPr>
      <dsp:spPr>
        <a:xfrm>
          <a:off x="4148792" y="211999"/>
          <a:ext cx="515204" cy="5152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6160D1-E347-43B6-AB98-990D58064ECD}">
      <dsp:nvSpPr>
        <dsp:cNvPr id="0" name=""/>
        <dsp:cNvSpPr/>
      </dsp:nvSpPr>
      <dsp:spPr>
        <a:xfrm>
          <a:off x="5040882" y="25459"/>
          <a:ext cx="2093809" cy="888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just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>
              <a:solidFill>
                <a:srgbClr val="000000"/>
              </a:solidFill>
            </a:rPr>
            <a:t>Enables comprehensive and accurate forecasting model</a:t>
          </a:r>
          <a:endParaRPr lang="en-US" sz="1300" kern="1200">
            <a:solidFill>
              <a:srgbClr val="000000"/>
            </a:solidFill>
          </a:endParaRPr>
        </a:p>
      </dsp:txBody>
      <dsp:txXfrm>
        <a:off x="5040882" y="25459"/>
        <a:ext cx="2093809" cy="888282"/>
      </dsp:txXfrm>
    </dsp:sp>
    <dsp:sp modelId="{919A87E9-83C2-4FFA-8C5A-AADBD7C6CE60}">
      <dsp:nvSpPr>
        <dsp:cNvPr id="0" name=""/>
        <dsp:cNvSpPr/>
      </dsp:nvSpPr>
      <dsp:spPr>
        <a:xfrm>
          <a:off x="424983" y="1613258"/>
          <a:ext cx="888282" cy="888282"/>
        </a:xfrm>
        <a:prstGeom prst="ellipse">
          <a:avLst/>
        </a:prstGeom>
        <a:solidFill>
          <a:schemeClr val="tx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8DCDC0-39E3-431A-B586-300AF65EF159}">
      <dsp:nvSpPr>
        <dsp:cNvPr id="0" name=""/>
        <dsp:cNvSpPr/>
      </dsp:nvSpPr>
      <dsp:spPr>
        <a:xfrm>
          <a:off x="611522" y="1799797"/>
          <a:ext cx="515204" cy="5152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6FDE15-40E6-42AA-8A9A-3F2FE8C7AA0D}">
      <dsp:nvSpPr>
        <dsp:cNvPr id="0" name=""/>
        <dsp:cNvSpPr/>
      </dsp:nvSpPr>
      <dsp:spPr>
        <a:xfrm>
          <a:off x="1503612" y="1613258"/>
          <a:ext cx="2093809" cy="888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just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>
              <a:solidFill>
                <a:srgbClr val="000000"/>
              </a:solidFill>
            </a:rPr>
            <a:t>Decomposition into different frequency components. </a:t>
          </a:r>
          <a:r>
            <a:rPr lang="en-GB" sz="1300" kern="1200">
              <a:solidFill>
                <a:srgbClr val="000000"/>
              </a:solidFill>
            </a:rPr>
            <a:t>c</a:t>
          </a:r>
          <a:r>
            <a:rPr lang="en-GB" sz="1300" b="0" i="0" kern="1200">
              <a:solidFill>
                <a:srgbClr val="000000"/>
              </a:solidFill>
            </a:rPr>
            <a:t>aptures underlying patterns and correlations at various scales</a:t>
          </a:r>
          <a:endParaRPr lang="en-US" sz="1300" kern="1200">
            <a:solidFill>
              <a:srgbClr val="000000"/>
            </a:solidFill>
          </a:endParaRPr>
        </a:p>
      </dsp:txBody>
      <dsp:txXfrm>
        <a:off x="1503612" y="1613258"/>
        <a:ext cx="2093809" cy="888282"/>
      </dsp:txXfrm>
    </dsp:sp>
    <dsp:sp modelId="{5F09E199-E5CD-4953-8B91-F030F7FACE72}">
      <dsp:nvSpPr>
        <dsp:cNvPr id="0" name=""/>
        <dsp:cNvSpPr/>
      </dsp:nvSpPr>
      <dsp:spPr>
        <a:xfrm>
          <a:off x="3962252" y="1613258"/>
          <a:ext cx="888282" cy="888282"/>
        </a:xfrm>
        <a:prstGeom prst="ellipse">
          <a:avLst/>
        </a:prstGeom>
        <a:solidFill>
          <a:schemeClr val="tx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A101D6-5B4E-4165-B453-2766B8CAACA7}">
      <dsp:nvSpPr>
        <dsp:cNvPr id="0" name=""/>
        <dsp:cNvSpPr/>
      </dsp:nvSpPr>
      <dsp:spPr>
        <a:xfrm>
          <a:off x="4148792" y="1799797"/>
          <a:ext cx="515204" cy="5152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7EAF68-3EB1-4AE1-972F-B7B14D12FC19}">
      <dsp:nvSpPr>
        <dsp:cNvPr id="0" name=""/>
        <dsp:cNvSpPr/>
      </dsp:nvSpPr>
      <dsp:spPr>
        <a:xfrm>
          <a:off x="5040882" y="1613258"/>
          <a:ext cx="2093809" cy="888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just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>
              <a:solidFill>
                <a:srgbClr val="000000"/>
              </a:solidFill>
            </a:rPr>
            <a:t>Enables robust predictions for complex and dynamic time series</a:t>
          </a:r>
          <a:endParaRPr lang="en-US" sz="1300" kern="1200" dirty="0">
            <a:solidFill>
              <a:srgbClr val="000000"/>
            </a:solidFill>
          </a:endParaRPr>
        </a:p>
      </dsp:txBody>
      <dsp:txXfrm>
        <a:off x="5040882" y="1613258"/>
        <a:ext cx="2093809" cy="888282"/>
      </dsp:txXfrm>
    </dsp:sp>
    <dsp:sp modelId="{402E2A56-E643-4F02-B1D5-59F61B3399B5}">
      <dsp:nvSpPr>
        <dsp:cNvPr id="0" name=""/>
        <dsp:cNvSpPr/>
      </dsp:nvSpPr>
      <dsp:spPr>
        <a:xfrm>
          <a:off x="424983" y="3201057"/>
          <a:ext cx="888282" cy="888282"/>
        </a:xfrm>
        <a:prstGeom prst="ellipse">
          <a:avLst/>
        </a:prstGeom>
        <a:solidFill>
          <a:schemeClr val="tx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80D29A-0011-4377-A16B-ADAB7E6FECB2}">
      <dsp:nvSpPr>
        <dsp:cNvPr id="0" name=""/>
        <dsp:cNvSpPr/>
      </dsp:nvSpPr>
      <dsp:spPr>
        <a:xfrm>
          <a:off x="611522" y="3387596"/>
          <a:ext cx="515204" cy="51520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566BFE-1AFD-4259-9F04-53B5DDBCE4F4}">
      <dsp:nvSpPr>
        <dsp:cNvPr id="0" name=""/>
        <dsp:cNvSpPr/>
      </dsp:nvSpPr>
      <dsp:spPr>
        <a:xfrm>
          <a:off x="1503612" y="3201057"/>
          <a:ext cx="2093809" cy="888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>
              <a:solidFill>
                <a:srgbClr val="000000"/>
              </a:solidFill>
            </a:rPr>
            <a:t>Provides insights into the importance of frequency components</a:t>
          </a:r>
          <a:endParaRPr lang="en-US" sz="1300" kern="1200">
            <a:solidFill>
              <a:srgbClr val="000000"/>
            </a:solidFill>
          </a:endParaRPr>
        </a:p>
      </dsp:txBody>
      <dsp:txXfrm>
        <a:off x="1503612" y="3201057"/>
        <a:ext cx="2093809" cy="8882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A80169-CE1C-44F9-B6A7-0071260A4ED4}">
      <dsp:nvSpPr>
        <dsp:cNvPr id="0" name=""/>
        <dsp:cNvSpPr/>
      </dsp:nvSpPr>
      <dsp:spPr>
        <a:xfrm>
          <a:off x="0" y="11699"/>
          <a:ext cx="7559675" cy="77220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i="0" kern="1200"/>
            <a:t>Superior performance of </a:t>
          </a:r>
          <a:r>
            <a:rPr lang="en-GB" sz="2000" b="1" i="0" kern="1200" err="1"/>
            <a:t>mWDN</a:t>
          </a:r>
          <a:r>
            <a:rPr lang="en-GB" sz="2000" b="1" i="0" kern="1200"/>
            <a:t>-based models in forecasting tasks.</a:t>
          </a:r>
          <a:endParaRPr lang="en-US" sz="2000" b="1" kern="1200"/>
        </a:p>
      </dsp:txBody>
      <dsp:txXfrm>
        <a:off x="37696" y="49395"/>
        <a:ext cx="7484283" cy="696808"/>
      </dsp:txXfrm>
    </dsp:sp>
    <dsp:sp modelId="{A2EA8A68-2FB7-43E5-944A-96BC548C462C}">
      <dsp:nvSpPr>
        <dsp:cNvPr id="0" name=""/>
        <dsp:cNvSpPr/>
      </dsp:nvSpPr>
      <dsp:spPr>
        <a:xfrm>
          <a:off x="0" y="841500"/>
          <a:ext cx="7559675" cy="77220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i="0" kern="1200"/>
            <a:t>A significant advancement in frequency-aware deep learning models for time series analysis.</a:t>
          </a:r>
          <a:endParaRPr lang="en-US" sz="2000" b="1" kern="1200"/>
        </a:p>
      </dsp:txBody>
      <dsp:txXfrm>
        <a:off x="37696" y="879196"/>
        <a:ext cx="7484283" cy="696808"/>
      </dsp:txXfrm>
    </dsp:sp>
    <dsp:sp modelId="{521F8E54-57B2-45F6-B846-30478D0F6229}">
      <dsp:nvSpPr>
        <dsp:cNvPr id="0" name=""/>
        <dsp:cNvSpPr/>
      </dsp:nvSpPr>
      <dsp:spPr>
        <a:xfrm>
          <a:off x="0" y="1671300"/>
          <a:ext cx="7559675" cy="77220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i="0" kern="1200"/>
            <a:t>Demonstrated the effectiveness and interpretability of the proposed </a:t>
          </a:r>
          <a:r>
            <a:rPr lang="en-GB" sz="2000" b="1" i="0" kern="1200" err="1"/>
            <a:t>mWDN</a:t>
          </a:r>
          <a:r>
            <a:rPr lang="en-GB" sz="2000" b="1" i="0" kern="1200"/>
            <a:t>-based models.</a:t>
          </a:r>
          <a:endParaRPr lang="en-US" sz="2000" b="1" kern="1200"/>
        </a:p>
      </dsp:txBody>
      <dsp:txXfrm>
        <a:off x="37696" y="1708996"/>
        <a:ext cx="7484283" cy="696808"/>
      </dsp:txXfrm>
    </dsp:sp>
    <dsp:sp modelId="{5E0F5DDA-4C62-408A-86C1-FC7EAD76EDCF}">
      <dsp:nvSpPr>
        <dsp:cNvPr id="0" name=""/>
        <dsp:cNvSpPr/>
      </dsp:nvSpPr>
      <dsp:spPr>
        <a:xfrm>
          <a:off x="0" y="2501099"/>
          <a:ext cx="7559675" cy="77220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i="0" kern="1200"/>
            <a:t>Holds promise for improving accuracy and understanding in real-world time series applications.</a:t>
          </a:r>
          <a:endParaRPr lang="en-US" sz="2000" b="1" kern="1200"/>
        </a:p>
      </dsp:txBody>
      <dsp:txXfrm>
        <a:off x="37696" y="2538795"/>
        <a:ext cx="7484283" cy="696808"/>
      </dsp:txXfrm>
    </dsp:sp>
    <dsp:sp modelId="{74F6A620-8157-4F2F-89B3-E01AEB19452C}">
      <dsp:nvSpPr>
        <dsp:cNvPr id="0" name=""/>
        <dsp:cNvSpPr/>
      </dsp:nvSpPr>
      <dsp:spPr>
        <a:xfrm>
          <a:off x="0" y="3330900"/>
          <a:ext cx="7559675" cy="77220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i="0" kern="1200"/>
            <a:t>Enables robust predictions for variation of forecasting horizons and any prediction sequence adjustments.</a:t>
          </a:r>
          <a:endParaRPr lang="en-US" sz="2000" b="1" kern="1200"/>
        </a:p>
      </dsp:txBody>
      <dsp:txXfrm>
        <a:off x="37696" y="3368596"/>
        <a:ext cx="7484283" cy="6968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EA4D0A-3329-4839-80C5-04923A8C0B70}">
      <dsp:nvSpPr>
        <dsp:cNvPr id="0" name=""/>
        <dsp:cNvSpPr/>
      </dsp:nvSpPr>
      <dsp:spPr>
        <a:xfrm>
          <a:off x="0" y="598320"/>
          <a:ext cx="7559675" cy="926639"/>
        </a:xfrm>
        <a:prstGeom prst="roundRect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i="0" kern="1200"/>
            <a:t>Frequency-aware deep learning models open new avenues for time series analysis.</a:t>
          </a:r>
          <a:endParaRPr lang="en-US" sz="2400" kern="1200"/>
        </a:p>
      </dsp:txBody>
      <dsp:txXfrm>
        <a:off x="45235" y="643555"/>
        <a:ext cx="7469205" cy="836169"/>
      </dsp:txXfrm>
    </dsp:sp>
    <dsp:sp modelId="{A1F630EF-2DEC-46B1-8A92-09C11279A91C}">
      <dsp:nvSpPr>
        <dsp:cNvPr id="0" name=""/>
        <dsp:cNvSpPr/>
      </dsp:nvSpPr>
      <dsp:spPr>
        <a:xfrm>
          <a:off x="0" y="1594080"/>
          <a:ext cx="7559675" cy="926639"/>
        </a:xfrm>
        <a:prstGeom prst="roundRect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i="0" kern="1200"/>
            <a:t>Potential applications in various domains such as finance, healthcare, and environmental monitoring.</a:t>
          </a:r>
          <a:endParaRPr lang="en-US" sz="2400" kern="1200"/>
        </a:p>
      </dsp:txBody>
      <dsp:txXfrm>
        <a:off x="45235" y="1639315"/>
        <a:ext cx="7469205" cy="836169"/>
      </dsp:txXfrm>
    </dsp:sp>
    <dsp:sp modelId="{895571F6-ABEA-408B-8225-48F4CAF7AC17}">
      <dsp:nvSpPr>
        <dsp:cNvPr id="0" name=""/>
        <dsp:cNvSpPr/>
      </dsp:nvSpPr>
      <dsp:spPr>
        <a:xfrm>
          <a:off x="0" y="2589840"/>
          <a:ext cx="7559675" cy="926639"/>
        </a:xfrm>
        <a:prstGeom prst="roundRect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i="0" kern="1200"/>
            <a:t>Further research can explore additional interpretability techniques and optimize model performance.</a:t>
          </a:r>
          <a:endParaRPr lang="en-US" sz="2400" kern="1200"/>
        </a:p>
      </dsp:txBody>
      <dsp:txXfrm>
        <a:off x="45235" y="2635075"/>
        <a:ext cx="7469205" cy="8361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68E5506B-5724-A393-206A-2950BFD996E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0DFC8DDE-AAE8-65BD-5C2F-0D8A29B0008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318880B4-9ADA-8706-D5C1-BCA1A8027017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77205324-95BC-1927-C651-F1968546DF0A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3192453-AA11-44C7-BFF3-BD60E517F101}" type="slidenum">
              <a:rPr lang="it-IT" altLang="en-US"/>
              <a:pPr/>
              <a:t>‹#›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19D89B2E-DE31-5BF4-2948-AA4A1D74EA1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AC2578E7-9D1D-6095-A583-394C0404818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8436" name="Rectangle 4">
            <a:extLst>
              <a:ext uri="{FF2B5EF4-FFF2-40B4-BE49-F238E27FC236}">
                <a16:creationId xmlns:a16="http://schemas.microsoft.com/office/drawing/2014/main" id="{726F2523-C9D6-E945-DEFF-C2D78A392A7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DE5499AF-CEB1-2525-10DF-84BE94100E4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72948F0B-7314-B778-5724-CE8D081FFB5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B4B67977-96D4-2A57-126A-FA22622C03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06859D25-0F31-46F8-86AC-5D0CDC21F584}" type="slidenum">
              <a:rPr lang="it-IT" altLang="en-US"/>
              <a:pPr/>
              <a:t>‹#›</a:t>
            </a:fld>
            <a:endParaRPr lang="it-IT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088E3444-5D9A-E8A8-9F7C-A111A22A3D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AC78F0E-CBD9-453C-828F-9FEE26EF5079}" type="slidenum">
              <a:rPr lang="it-IT" altLang="en-US" sz="1200">
                <a:solidFill>
                  <a:schemeClr val="tx1"/>
                </a:solidFill>
              </a:rPr>
              <a:pPr/>
              <a:t>1</a:t>
            </a:fld>
            <a:endParaRPr lang="it-IT" altLang="en-US" sz="1200">
              <a:solidFill>
                <a:schemeClr val="tx1"/>
              </a:solidFill>
            </a:endParaRP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5C63E485-36AF-AFC0-723A-5CC68713D9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106F3966-2FBD-F67A-90FD-5D4EA7A7E2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150DD8D8-07F8-F261-F088-FDEB70CA2FE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071AC46F-CEAC-4870-A2AE-E96C4FF8806F}" type="slidenum">
              <a:rPr lang="it-IT" altLang="en-US" sz="1200">
                <a:solidFill>
                  <a:schemeClr val="tx1"/>
                </a:solidFill>
              </a:rPr>
              <a:pPr algn="r"/>
              <a:t>4</a:t>
            </a:fld>
            <a:endParaRPr lang="it-IT" altLang="en-US" sz="1200">
              <a:solidFill>
                <a:schemeClr val="tx1"/>
              </a:solidFill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43D24368-80C4-0C57-80FD-959418A7AF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F8EDA0AF-35AD-2DBB-1ED6-B8A2F1188D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59D25-0F31-46F8-86AC-5D0CDC21F584}" type="slidenum">
              <a:rPr lang="it-IT" altLang="en-US" smtClean="0"/>
              <a:pPr/>
              <a:t>5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599466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Discrete and continuous wavelet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59D25-0F31-46F8-86AC-5D0CDC21F584}" type="slidenum">
              <a:rPr lang="it-IT" altLang="en-US" smtClean="0"/>
              <a:pPr/>
              <a:t>11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267863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B206514-4683-CBF1-5128-DE65D179844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April 12 2011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BA67923-33CD-184A-79DD-494CC64916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it-IT" altLang="en-US"/>
              <a:t>Building new Sapienza web site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7686AF4-6755-469D-AFBE-3AE21D9F75C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it-IT" altLang="en-US"/>
              <a:t>Pagina </a:t>
            </a:r>
            <a:fld id="{50144F19-6369-4584-9225-34A4A037E0E1}" type="slidenum">
              <a:rPr lang="it-IT" altLang="en-US"/>
              <a:pPr/>
              <a:t>‹#›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166344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80CFE0D-A0E8-C129-6884-F6E80327644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April 12 2011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9F6D60E-28BF-AA48-816B-780F2D21439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it-IT" altLang="en-US"/>
              <a:t>Building new Sapienza web site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635050A-34EC-75CE-156E-2BF241D6CBF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it-IT" altLang="en-US"/>
              <a:t>Pagina </a:t>
            </a:r>
            <a:fld id="{18FFA3AE-4D4F-4027-9C35-29B36F603A12}" type="slidenum">
              <a:rPr lang="it-IT" altLang="en-US"/>
              <a:pPr/>
              <a:t>‹#›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690279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786563" y="409575"/>
            <a:ext cx="1889125" cy="54578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16013" y="409575"/>
            <a:ext cx="5518150" cy="54578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6EC1078-70D3-0723-C5AB-5270B18F33A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April 12 2011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7DA23EF-3DC9-82A9-82BD-2C17BCBF0B3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it-IT" altLang="en-US"/>
              <a:t>Building new Sapienza web site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2CB5120-1C8C-CFC9-282C-2CA0A8D1EFE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it-IT" altLang="en-US"/>
              <a:t>Pagina </a:t>
            </a:r>
            <a:fld id="{CDC7F970-B177-42F6-8758-E4A08C290D9D}" type="slidenum">
              <a:rPr lang="it-IT" altLang="en-US"/>
              <a:pPr/>
              <a:t>‹#›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30491153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12F506-CBC4-B520-DC81-B10E7B8475C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April 12 2011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6439A8-339E-39BB-C92C-B23FA067EC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it-IT" altLang="en-US"/>
              <a:t>Building new Sapienza web site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220D83-5330-E4B9-8789-3C32A0467E6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it-IT" altLang="en-US"/>
              <a:t>Pagina </a:t>
            </a:r>
            <a:fld id="{789ECEE1-560B-42F5-94B7-8861401945E3}" type="slidenum">
              <a:rPr lang="it-IT" altLang="en-US"/>
              <a:pPr/>
              <a:t>‹#›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501845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4DE1714-37AB-A51B-9F7B-C4B17F44F34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April 12 2011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97047E1-B82F-2849-FE97-9BD25E4B2E4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it-IT" altLang="en-US"/>
              <a:t>Building new Sapienza web site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A123AE1-4C35-DE00-0B1D-5270DBDCE44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it-IT" altLang="en-US"/>
              <a:t>Pagina </a:t>
            </a:r>
            <a:fld id="{67C3F743-62C0-48BC-8D70-ABD929B3F57A}" type="slidenum">
              <a:rPr lang="it-IT" altLang="en-US"/>
              <a:pPr/>
              <a:t>‹#›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344784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BC5046C-52BC-6193-B3FE-63A4FB09999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April 12 2011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F233F1D-93AB-370C-FE3A-528E7A9FC5D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it-IT" altLang="en-US"/>
              <a:t>Building new Sapienza web site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68DB7CD-9923-373F-A7BA-F5B8E15DCBF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it-IT" altLang="en-US"/>
              <a:t>Pagina </a:t>
            </a:r>
            <a:fld id="{282AFE1B-65E2-4C26-B8C2-EDDC72508E27}" type="slidenum">
              <a:rPr lang="it-IT" altLang="en-US"/>
              <a:pPr/>
              <a:t>‹#›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369356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4EAF6C-CDC7-7272-F0DE-FB2FE4A02AE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April 12 2011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B776B0-1CCE-1271-1564-CD9CBCCF12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it-IT" altLang="en-US"/>
              <a:t>Building new Sapienza web site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677BC2-70C6-5025-0C02-5CFFB966D22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it-IT" altLang="en-US"/>
              <a:t>Pagina </a:t>
            </a:r>
            <a:fld id="{91AEC8D0-2533-4A96-8106-8651A25EDFA6}" type="slidenum">
              <a:rPr lang="it-IT" altLang="en-US"/>
              <a:pPr/>
              <a:t>‹#›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3280533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B81E2B6-E47C-6436-AAA8-27600252CDB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April 12 2011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F875D7F-FE63-014C-6F23-8EC678FC167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it-IT" altLang="en-US"/>
              <a:t>Building new Sapienza web site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C68A99C5-886B-26D1-A0FC-C67812AEF0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it-IT" altLang="en-US"/>
              <a:t>Pagina </a:t>
            </a:r>
            <a:fld id="{543BFC35-D8EE-4382-A273-8ED4BF9DE3B2}" type="slidenum">
              <a:rPr lang="it-IT" altLang="en-US"/>
              <a:pPr/>
              <a:t>‹#›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176230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24D1181-25BD-F4EF-7F4C-936159FBF57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April 12 2011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6585EE5-B58F-039D-0322-02A06D0E399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it-IT" altLang="en-US"/>
              <a:t>Building new Sapienza web site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D1F15B1-1807-8196-FE18-DC0358C1061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it-IT" altLang="en-US"/>
              <a:t>Pagina </a:t>
            </a:r>
            <a:fld id="{AF2F389F-3813-4CFE-8FC9-88B9BF5ADE07}" type="slidenum">
              <a:rPr lang="it-IT" altLang="en-US"/>
              <a:pPr/>
              <a:t>‹#›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705092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1AEB4E5-41A2-8D49-B206-6C680965066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April 12 2011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4F8B539F-EAC0-EEFE-0B27-A3F0885B51B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it-IT" altLang="en-US"/>
              <a:t>Building new Sapienza web site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E3B62ED-1FB8-7C5A-9C1A-9843A8AD9EC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it-IT" altLang="en-US"/>
              <a:t>Pagina </a:t>
            </a:r>
            <a:fld id="{98DEDDEC-30FF-4A43-8BC2-7E685DD8E6E3}" type="slidenum">
              <a:rPr lang="it-IT" altLang="en-US"/>
              <a:pPr/>
              <a:t>‹#›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019275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289477-6A12-DE1A-4CC1-27A479D49AC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April 12 2011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DDD060-023A-1D90-9180-1C6D8F62DB5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it-IT" altLang="en-US"/>
              <a:t>Building new Sapienza web site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74B94C-1312-39AD-4DF3-E77174D689E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it-IT" altLang="en-US"/>
              <a:t>Pagina </a:t>
            </a:r>
            <a:fld id="{C3F36235-828F-4651-BBC8-94CEA094F230}" type="slidenum">
              <a:rPr lang="it-IT" altLang="en-US"/>
              <a:pPr/>
              <a:t>‹#›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3336320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8513C6-6CD4-2EAA-F41A-E32A309D5D6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April 12 2011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C1BC0-1170-C5BB-AACC-324B4895257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it-IT" altLang="en-US"/>
              <a:t>Building new Sapienza web site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96400F-1557-29F9-84F7-91C9EB9C8C6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it-IT" altLang="en-US"/>
              <a:t>Pagina </a:t>
            </a:r>
            <a:fld id="{E5CBE327-210B-4983-A8AE-05761932BA7C}" type="slidenum">
              <a:rPr lang="it-IT" altLang="en-US"/>
              <a:pPr/>
              <a:t>‹#›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78288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>
            <a:extLst>
              <a:ext uri="{FF2B5EF4-FFF2-40B4-BE49-F238E27FC236}">
                <a16:creationId xmlns:a16="http://schemas.microsoft.com/office/drawing/2014/main" id="{293E2E4E-62D6-206E-C528-927D19A99A76}"/>
              </a:ext>
            </a:extLst>
          </p:cNvPr>
          <p:cNvGrpSpPr>
            <a:grpSpLocks/>
          </p:cNvGrpSpPr>
          <p:nvPr/>
        </p:nvGrpSpPr>
        <p:grpSpPr bwMode="auto">
          <a:xfrm>
            <a:off x="0" y="6096000"/>
            <a:ext cx="9144000" cy="762000"/>
            <a:chOff x="0" y="3840"/>
            <a:chExt cx="5760" cy="480"/>
          </a:xfrm>
        </p:grpSpPr>
        <p:sp>
          <p:nvSpPr>
            <p:cNvPr id="1037" name="Rectangle 13">
              <a:extLst>
                <a:ext uri="{FF2B5EF4-FFF2-40B4-BE49-F238E27FC236}">
                  <a16:creationId xmlns:a16="http://schemas.microsoft.com/office/drawing/2014/main" id="{E95CE991-B185-EEDF-C842-15C59849418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it-IT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038" name="Rectangle 14">
              <a:extLst>
                <a:ext uri="{FF2B5EF4-FFF2-40B4-BE49-F238E27FC236}">
                  <a16:creationId xmlns:a16="http://schemas.microsoft.com/office/drawing/2014/main" id="{08E756AD-D772-A92F-B389-F909294A11E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it-IT">
                <a:latin typeface="Arial" charset="0"/>
                <a:ea typeface="ＭＳ Ｐゴシック" pitchFamily="1" charset="-128"/>
              </a:endParaRPr>
            </a:p>
          </p:txBody>
        </p:sp>
      </p:grpSp>
      <p:sp>
        <p:nvSpPr>
          <p:cNvPr id="1027" name="Rectangle 2">
            <a:extLst>
              <a:ext uri="{FF2B5EF4-FFF2-40B4-BE49-F238E27FC236}">
                <a16:creationId xmlns:a16="http://schemas.microsoft.com/office/drawing/2014/main" id="{C81DE124-162A-2F1C-C803-7BEF3FD94C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en-US"/>
              <a:t>Fare clic per modificare stile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FADADF13-18E2-E70B-0D62-2BDEF7DEF1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16013" y="1752600"/>
            <a:ext cx="75596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en-US"/>
              <a:t>Fare clic per modificare gli stili del testo dello schema</a:t>
            </a:r>
          </a:p>
          <a:p>
            <a:pPr lvl="1"/>
            <a:r>
              <a:rPr lang="it-IT" altLang="en-US"/>
              <a:t>Secondo livello</a:t>
            </a:r>
          </a:p>
          <a:p>
            <a:pPr lvl="2"/>
            <a:r>
              <a:rPr lang="it-IT" altLang="en-US"/>
              <a:t>Terzo livello</a:t>
            </a:r>
          </a:p>
          <a:p>
            <a:pPr lvl="3"/>
            <a:r>
              <a:rPr lang="it-IT" altLang="en-US"/>
              <a:t>Quarto livello</a:t>
            </a:r>
          </a:p>
          <a:p>
            <a:pPr lvl="4"/>
            <a:r>
              <a:rPr lang="it-IT" altLang="en-US"/>
              <a:t>Quinto livello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D981AD3E-D58E-52D9-084A-05F44F0E68B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284663" y="616585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r>
              <a:rPr lang="en-US" altLang="en-US"/>
              <a:t>April 12 2011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F396D6A0-7479-5CAE-7EC1-AB33A6D747A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19200" y="6146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r>
              <a:rPr lang="it-IT" altLang="en-US"/>
              <a:t>Building new Sapienza web site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19E0FD1-80B5-3E5B-8CB3-943D1B95D76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46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r>
              <a:rPr lang="it-IT" altLang="en-US"/>
              <a:t>Pagina </a:t>
            </a:r>
            <a:fld id="{FB22C368-090B-467D-B845-3F68B105A201}" type="slidenum">
              <a:rPr lang="it-IT" altLang="en-US"/>
              <a:pPr/>
              <a:t>‹#›</a:t>
            </a:fld>
            <a:endParaRPr lang="it-IT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charset="0"/>
          <a:ea typeface="ＭＳ Ｐゴシック" pitchFamily="1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charset="0"/>
          <a:ea typeface="ＭＳ Ｐゴシック" pitchFamily="1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charset="0"/>
          <a:ea typeface="ＭＳ Ｐゴシック" pitchFamily="1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charset="0"/>
          <a:ea typeface="ＭＳ Ｐゴシック" pitchFamily="1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charset="0"/>
          <a:ea typeface="ＭＳ Ｐゴシック" pitchFamily="1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charset="0"/>
          <a:ea typeface="ＭＳ Ｐゴシック" pitchFamily="1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charset="0"/>
          <a:ea typeface="ＭＳ Ｐゴシック" pitchFamily="1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charset="0"/>
          <a:ea typeface="ＭＳ Ｐゴシック" pitchFamily="1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22433"/>
        </a:buClr>
        <a:buChar char="•"/>
        <a:defRPr sz="24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0000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rgbClr val="000000"/>
          </a:solidFill>
          <a:latin typeface="+mn-lt"/>
          <a:ea typeface="+mn-ea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rgbClr val="000000"/>
          </a:solidFill>
          <a:latin typeface="+mn-lt"/>
          <a:ea typeface="+mn-ea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rgbClr val="000000"/>
          </a:solidFill>
          <a:latin typeface="+mn-lt"/>
          <a:ea typeface="+mn-ea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rgbClr val="000000"/>
          </a:solidFill>
          <a:latin typeface="+mn-lt"/>
          <a:ea typeface="+mn-ea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rgbClr val="000000"/>
          </a:solidFill>
          <a:latin typeface="+mn-lt"/>
          <a:ea typeface="+mn-ea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rgbClr val="000000"/>
          </a:solidFill>
          <a:latin typeface="+mn-lt"/>
          <a:ea typeface="+mn-ea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1">
            <a:extLst>
              <a:ext uri="{FF2B5EF4-FFF2-40B4-BE49-F238E27FC236}">
                <a16:creationId xmlns:a16="http://schemas.microsoft.com/office/drawing/2014/main" id="{FE7FFBF5-C67D-EC70-2FE0-39FC94AA5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3429000"/>
          </a:xfrm>
          <a:prstGeom prst="rect">
            <a:avLst/>
          </a:prstGeom>
          <a:solidFill>
            <a:srgbClr val="0067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052" name="Rectangle 3">
            <a:extLst>
              <a:ext uri="{FF2B5EF4-FFF2-40B4-BE49-F238E27FC236}">
                <a16:creationId xmlns:a16="http://schemas.microsoft.com/office/drawing/2014/main" id="{12F6CF9D-C810-3B89-5E51-9EB695BB4B6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7504" y="569045"/>
            <a:ext cx="8784976" cy="843731"/>
          </a:xfrm>
        </p:spPr>
        <p:txBody>
          <a:bodyPr/>
          <a:lstStyle/>
          <a:p>
            <a:pPr algn="ctr" eaLnBrk="1" hangingPunct="1"/>
            <a:r>
              <a:rPr lang="en-GB" sz="4000">
                <a:solidFill>
                  <a:schemeClr val="bg1"/>
                </a:solidFill>
                <a:effectLst/>
                <a:latin typeface="CMBX12"/>
              </a:rPr>
              <a:t>Wavelet-Driven Recurrent Neural Networks for Short Term Load Forecasting </a:t>
            </a:r>
            <a:br>
              <a:rPr lang="en-GB" sz="4400">
                <a:solidFill>
                  <a:schemeClr val="bg1"/>
                </a:solidFill>
              </a:rPr>
            </a:br>
            <a:br>
              <a:rPr lang="en-US" sz="4400">
                <a:solidFill>
                  <a:schemeClr val="bg1"/>
                </a:solidFill>
              </a:rPr>
            </a:br>
            <a:endParaRPr lang="it-IT" altLang="en-US" sz="4400" b="0">
              <a:solidFill>
                <a:schemeClr val="bg1"/>
              </a:solidFill>
            </a:endParaRPr>
          </a:p>
        </p:txBody>
      </p:sp>
      <p:grpSp>
        <p:nvGrpSpPr>
          <p:cNvPr id="2053" name="Group 17">
            <a:extLst>
              <a:ext uri="{FF2B5EF4-FFF2-40B4-BE49-F238E27FC236}">
                <a16:creationId xmlns:a16="http://schemas.microsoft.com/office/drawing/2014/main" id="{733B4FF4-74AA-7783-899E-D04229B854D8}"/>
              </a:ext>
            </a:extLst>
          </p:cNvPr>
          <p:cNvGrpSpPr>
            <a:grpSpLocks/>
          </p:cNvGrpSpPr>
          <p:nvPr/>
        </p:nvGrpSpPr>
        <p:grpSpPr bwMode="auto">
          <a:xfrm>
            <a:off x="0" y="2759075"/>
            <a:ext cx="9145588" cy="4098925"/>
            <a:chOff x="0" y="1738"/>
            <a:chExt cx="5761" cy="2582"/>
          </a:xfrm>
        </p:grpSpPr>
        <p:pic>
          <p:nvPicPr>
            <p:cNvPr id="2054" name="Picture 15" descr="Fondino">
              <a:extLst>
                <a:ext uri="{FF2B5EF4-FFF2-40B4-BE49-F238E27FC236}">
                  <a16:creationId xmlns:a16="http://schemas.microsoft.com/office/drawing/2014/main" id="{B17BC34B-37F2-3E34-66F7-9B14D6B644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58"/>
              <a:ext cx="5760" cy="2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5" name="Picture 13" descr="logo +marchio">
              <a:extLst>
                <a:ext uri="{FF2B5EF4-FFF2-40B4-BE49-F238E27FC236}">
                  <a16:creationId xmlns:a16="http://schemas.microsoft.com/office/drawing/2014/main" id="{871610C8-A497-E05B-9BBE-7CB546FD92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60"/>
              <a:ext cx="5761" cy="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6" name="Picture 16" descr="fascia">
              <a:extLst>
                <a:ext uri="{FF2B5EF4-FFF2-40B4-BE49-F238E27FC236}">
                  <a16:creationId xmlns:a16="http://schemas.microsoft.com/office/drawing/2014/main" id="{5E8A05C5-6D58-52F3-17CF-E9225D2001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Rectangle 3">
            <a:extLst>
              <a:ext uri="{FF2B5EF4-FFF2-40B4-BE49-F238E27FC236}">
                <a16:creationId xmlns:a16="http://schemas.microsoft.com/office/drawing/2014/main" id="{B3506F03-697A-BE79-2803-BDA107D3F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5976" y="2759075"/>
            <a:ext cx="4680520" cy="3982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charset="0"/>
                <a:ea typeface="ＭＳ Ｐゴシック" pitchFamily="1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charset="0"/>
                <a:ea typeface="ＭＳ Ｐゴシック" pitchFamily="1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charset="0"/>
                <a:ea typeface="ＭＳ Ｐゴシック" pitchFamily="1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eaLnBrk="1" hangingPunct="1"/>
            <a:endParaRPr lang="en-US" sz="1600" ker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eaLnBrk="1" hangingPunct="1"/>
            <a:endParaRPr lang="en-US" sz="1600" ker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eaLnBrk="1" hangingPunct="1"/>
            <a:endParaRPr lang="en-US" sz="1600" ker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eaLnBrk="1" hangingPunct="1"/>
            <a:endParaRPr lang="en-US" sz="1600" ker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eaLnBrk="1" hangingPunct="1"/>
            <a:r>
              <a:rPr lang="en-US" sz="1600" kern="0">
                <a:solidFill>
                  <a:schemeClr val="bg1"/>
                </a:solidFill>
                <a:latin typeface="Arial" panose="020B0604020202020204" pitchFamily="34" charset="0"/>
              </a:rPr>
              <a:t>Presented by </a:t>
            </a:r>
            <a:r>
              <a:rPr lang="en-US" sz="1600" kern="0" err="1">
                <a:solidFill>
                  <a:schemeClr val="bg1"/>
                </a:solidFill>
                <a:latin typeface="Arial" panose="020B0604020202020204" pitchFamily="34" charset="0"/>
              </a:rPr>
              <a:t>Pouya</a:t>
            </a:r>
            <a:r>
              <a:rPr lang="en-US" sz="1600" kern="0">
                <a:solidFill>
                  <a:schemeClr val="bg1"/>
                </a:solidFill>
                <a:latin typeface="Arial" panose="020B0604020202020204" pitchFamily="34" charset="0"/>
              </a:rPr>
              <a:t> Irani</a:t>
            </a:r>
          </a:p>
          <a:p>
            <a:pPr eaLnBrk="1" hangingPunct="1"/>
            <a:endParaRPr lang="en-US" sz="1600" ker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z="1400" kern="0">
                <a:solidFill>
                  <a:schemeClr val="bg1"/>
                </a:solidFill>
                <a:latin typeface="Arial" panose="020B0604020202020204" pitchFamily="34" charset="0"/>
              </a:rPr>
              <a:t>Supervisor: </a:t>
            </a:r>
          </a:p>
          <a:p>
            <a:pPr eaLnBrk="1" hangingPunct="1"/>
            <a:r>
              <a:rPr lang="en-GB" sz="140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Prof. Danilo </a:t>
            </a:r>
            <a:r>
              <a:rPr lang="en-GB" sz="140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Comminiello</a:t>
            </a:r>
            <a:endParaRPr lang="en-GB" sz="1400" i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eaLnBrk="1" hangingPunct="1"/>
            <a:endParaRPr lang="en-US" altLang="en-US" sz="1400" ker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eaLnBrk="1" hangingPunct="1"/>
            <a:endParaRPr lang="en-GB" altLang="en-US" sz="1600" b="0" ker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eaLnBrk="1" hangingPunct="1"/>
            <a:r>
              <a:rPr lang="en-GB" altLang="en-US" sz="1600" b="0" kern="0">
                <a:solidFill>
                  <a:schemeClr val="bg1"/>
                </a:solidFill>
                <a:latin typeface="Arial" panose="020B0604020202020204" pitchFamily="34" charset="0"/>
              </a:rPr>
              <a:t>Master of  Science in Control Engineering</a:t>
            </a:r>
          </a:p>
          <a:p>
            <a:pPr eaLnBrk="1" hangingPunct="1"/>
            <a:endParaRPr lang="en-GB" altLang="en-US" sz="1600" b="0" ker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 eaLnBrk="1" hangingPunct="1"/>
            <a:r>
              <a:rPr lang="en-GB" altLang="en-US" sz="1600" b="0" kern="0">
                <a:solidFill>
                  <a:schemeClr val="bg1"/>
                </a:solidFill>
                <a:latin typeface="Arial" panose="020B0604020202020204" pitchFamily="34" charset="0"/>
              </a:rPr>
              <a:t>Department of Computer, Control and Management Engineering</a:t>
            </a:r>
          </a:p>
          <a:p>
            <a:pPr algn="ctr" eaLnBrk="1" hangingPunct="1"/>
            <a:endParaRPr lang="en-GB" altLang="en-US" sz="1600" b="0" ker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 eaLnBrk="1" hangingPunct="1"/>
            <a:r>
              <a:rPr lang="en-GB" altLang="en-US" sz="1600" b="0" kern="0">
                <a:solidFill>
                  <a:schemeClr val="bg1"/>
                </a:solidFill>
                <a:latin typeface="Arial" panose="020B0604020202020204" pitchFamily="34" charset="0"/>
              </a:rPr>
              <a:t>July 2023</a:t>
            </a:r>
            <a:endParaRPr lang="en-US" altLang="en-US" sz="1600" b="0" kern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B5148-865C-234E-A641-1260D1178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 wrap="square" anchor="t">
            <a:normAutofit/>
          </a:bodyPr>
          <a:lstStyle/>
          <a:p>
            <a:r>
              <a:rPr lang="en-GB" sz="2200" i="0" u="none" strike="noStrike">
                <a:effectLst/>
              </a:rPr>
              <a:t>Roadmap of Transformers for Time-Series Analysis</a:t>
            </a:r>
            <a:endParaRPr lang="en-IT" sz="2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A61C6-0F5D-5C4A-A639-EB01FF2E3ACE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97962" y="1451728"/>
            <a:ext cx="4845377" cy="4415672"/>
          </a:xfrm>
        </p:spPr>
        <p:txBody>
          <a:bodyPr wrap="square" anchor="t">
            <a:normAutofit fontScale="92500" lnSpcReduction="10000"/>
          </a:bodyPr>
          <a:lstStyle/>
          <a:p>
            <a:pPr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Transformer model, initially designed for natural language processing, has been adapted for time-series analysis.</a:t>
            </a:r>
          </a:p>
          <a:p>
            <a:pPr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Specific modifications and enhancements have been made to address the challenges of time-series data.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encoder-decoder structure with self-attention and feed-forward networks provides a powerful framework for capturing dependencies and generating predictions.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Positional encoding, attention mechanisms, and multi-head processing are integral components of the Transformer model for time-series forecasting.</a:t>
            </a:r>
            <a:endParaRPr lang="en-GB" sz="18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Transformers have shown promise in time-series classification, forecasting, anomaly detection, and semantic segmentation.</a:t>
            </a:r>
          </a:p>
          <a:p>
            <a:pPr marL="0" indent="0">
              <a:lnSpc>
                <a:spcPct val="90000"/>
              </a:lnSpc>
              <a:buNone/>
            </a:pPr>
            <a:endParaRPr lang="en-IT" sz="1500" dirty="0">
              <a:cs typeface="Arial"/>
            </a:endParaRPr>
          </a:p>
        </p:txBody>
      </p:sp>
      <p:pic>
        <p:nvPicPr>
          <p:cNvPr id="8" name="Picture 7" descr="A diagram of a process&#10;&#10;Description automatically generated">
            <a:extLst>
              <a:ext uri="{FF2B5EF4-FFF2-40B4-BE49-F238E27FC236}">
                <a16:creationId xmlns:a16="http://schemas.microsoft.com/office/drawing/2014/main" id="{3AA9AD54-338E-7D46-B592-1DF56B218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115" y="914400"/>
            <a:ext cx="3516629" cy="4953000"/>
          </a:xfrm>
          <a:prstGeom prst="rect">
            <a:avLst/>
          </a:prstGeo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66524-6F4B-BB48-90E4-A054E41BB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6800"/>
            <a:ext cx="2895600" cy="457200"/>
          </a:xfrm>
        </p:spPr>
        <p:txBody>
          <a:bodyPr wrap="square" anchor="t">
            <a:normAutofit/>
          </a:bodyPr>
          <a:lstStyle/>
          <a:p>
            <a:r>
              <a:rPr lang="en-GB">
                <a:latin typeface="CMBX12"/>
              </a:rPr>
              <a:t>Wavelet-Driven Recurrent Neural Networks for Short Term Load Forecasting </a:t>
            </a:r>
            <a:endParaRPr lang="en-GB" sz="8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ED0127-9836-AE42-9467-7BD57B30A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468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it-IT" altLang="en-US" dirty="0"/>
              <a:t>Page </a:t>
            </a:r>
            <a:fld id="{67C3F743-62C0-48BC-8D70-ABD929B3F57A}" type="slidenum">
              <a:rPr lang="it-IT" altLang="en-US" smtClean="0"/>
              <a:pPr>
                <a:spcAft>
                  <a:spcPts val="600"/>
                </a:spcAft>
              </a:pPr>
              <a:t>10</a:t>
            </a:fld>
            <a:endParaRPr lang="it-IT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D1F4BA-A101-43C6-EB12-FF01CDDB38E4}"/>
              </a:ext>
            </a:extLst>
          </p:cNvPr>
          <p:cNvSpPr txBox="1"/>
          <p:nvPr/>
        </p:nvSpPr>
        <p:spPr>
          <a:xfrm>
            <a:off x="8125905" y="4487159"/>
            <a:ext cx="650450" cy="4053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74EB12-9D1E-5B68-869D-D5D7A81DD0BE}"/>
              </a:ext>
            </a:extLst>
          </p:cNvPr>
          <p:cNvSpPr txBox="1"/>
          <p:nvPr/>
        </p:nvSpPr>
        <p:spPr>
          <a:xfrm>
            <a:off x="6189663" y="3836709"/>
            <a:ext cx="720184" cy="3016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8339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72786-506E-5047-9F07-ECB93DEBF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7551" y="166161"/>
            <a:ext cx="4970463" cy="565676"/>
          </a:xfrm>
        </p:spPr>
        <p:txBody>
          <a:bodyPr wrap="square" anchor="b">
            <a:normAutofit fontScale="90000"/>
          </a:bodyPr>
          <a:lstStyle/>
          <a:p>
            <a:r>
              <a:rPr lang="en-US"/>
              <a:t>Fourier  Transform vs </a:t>
            </a:r>
            <a:r>
              <a:rPr lang="en-IT"/>
              <a:t>Wavelet Transform</a:t>
            </a:r>
            <a:r>
              <a:rPr lang="en-US"/>
              <a:t> 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AC9A0-9BB4-C645-9DA8-F1D25A0A0D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3952" y="1435100"/>
            <a:ext cx="3201562" cy="4691063"/>
          </a:xfrm>
        </p:spPr>
        <p:txBody>
          <a:bodyPr wrap="square" anchor="t">
            <a:normAutofit/>
          </a:bodyPr>
          <a:lstStyle/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en-IT"/>
              <a:t>Fourier transform (FT) is a representation of a signal in terms of sinusoids.</a:t>
            </a:r>
          </a:p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§"/>
            </a:pPr>
            <a:endParaRPr lang="en-US" altLang="en-IT"/>
          </a:p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en-IT"/>
              <a:t>FT provides a signal which is localized only in the frequency domain.</a:t>
            </a:r>
          </a:p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§"/>
            </a:pPr>
            <a:endParaRPr lang="en-US" altLang="en-IT"/>
          </a:p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en-IT"/>
              <a:t>No information of the signal in the time domain.</a:t>
            </a:r>
          </a:p>
          <a:p>
            <a:pPr algn="just">
              <a:lnSpc>
                <a:spcPct val="90000"/>
              </a:lnSpc>
            </a:pPr>
            <a:endParaRPr lang="en-US" altLang="en-IT"/>
          </a:p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en-IT"/>
              <a:t>Wavelet Transform contains the information of the signal both in time and frequency domain.</a:t>
            </a:r>
          </a:p>
          <a:p>
            <a:pPr algn="just">
              <a:lnSpc>
                <a:spcPct val="90000"/>
              </a:lnSpc>
            </a:pPr>
            <a:endParaRPr lang="en-US" altLang="en-IT"/>
          </a:p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en-IT"/>
              <a:t>The wavelets are scaled and translated copies known as "daughter wavelets" and "mother wavelet“.</a:t>
            </a:r>
          </a:p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§"/>
            </a:pPr>
            <a:endParaRPr lang="en-US" alt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9CB53-E97F-0141-AC0F-B85ED5834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6800"/>
            <a:ext cx="2895600" cy="457200"/>
          </a:xfrm>
        </p:spPr>
        <p:txBody>
          <a:bodyPr wrap="square" anchor="t">
            <a:normAutofit/>
          </a:bodyPr>
          <a:lstStyle/>
          <a:p>
            <a:r>
              <a:rPr lang="en-GB">
                <a:latin typeface="CMBX12"/>
              </a:rPr>
              <a:t>Wavelet-Driven Recurrent Neural Networks for Short Term Load Forecasting </a:t>
            </a:r>
            <a:endParaRPr lang="en-GB" sz="8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6C1F2-F218-BA43-B7BC-A8F372B8E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468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it-IT" altLang="en-US" b="1" dirty="0"/>
              <a:t>Page 11</a:t>
            </a:r>
          </a:p>
        </p:txBody>
      </p:sp>
      <p:pic>
        <p:nvPicPr>
          <p:cNvPr id="15" name="Picture 14" descr="A diagram of different types of frequency&#10;&#10;Description automatically generated">
            <a:extLst>
              <a:ext uri="{FF2B5EF4-FFF2-40B4-BE49-F238E27FC236}">
                <a16:creationId xmlns:a16="http://schemas.microsoft.com/office/drawing/2014/main" id="{D839F402-2B5C-C2D9-4EB0-90BDB6F8E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685" y="1435100"/>
            <a:ext cx="4760478" cy="464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26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B6D9-47E9-B0A5-1F03-0734A6723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162" y="2540033"/>
            <a:ext cx="7559675" cy="504825"/>
          </a:xfrm>
        </p:spPr>
        <p:txBody>
          <a:bodyPr/>
          <a:lstStyle/>
          <a:p>
            <a:pPr algn="ctr"/>
            <a:r>
              <a:rPr lang="en-US" sz="4000"/>
              <a:t>Methodology</a:t>
            </a:r>
            <a:endParaRPr lang="en-NL" sz="4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36225F-BE55-2CA4-E37E-5A7551D25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100">
                <a:effectLst/>
                <a:latin typeface="CMBX12"/>
              </a:rPr>
              <a:t>Wavelet-Driven Recurrent Neural Networks for Short Term Load Forecasting </a:t>
            </a:r>
            <a:endParaRPr lang="en-GB" sz="8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F49921-5F0E-81D5-7D35-757963411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 b="1" dirty="0"/>
              <a:t>Page 12</a:t>
            </a:r>
          </a:p>
        </p:txBody>
      </p:sp>
    </p:spTree>
    <p:extLst>
      <p:ext uri="{BB962C8B-B14F-4D97-AF65-F5344CB8AC3E}">
        <p14:creationId xmlns:p14="http://schemas.microsoft.com/office/powerpoint/2010/main" val="423145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87E23A-B8D2-F12C-8D75-8DB05F3C4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CMBX12"/>
              </a:rPr>
              <a:t>Wavelet-Driven Recurrent Neural Networks for Short Term Load Forecasting </a:t>
            </a:r>
            <a:endParaRPr lang="en-GB" sz="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D27C0-3311-017D-C36A-D7496F407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 dirty="0"/>
              <a:t>Page 13</a:t>
            </a:r>
          </a:p>
        </p:txBody>
      </p:sp>
      <p:pic>
        <p:nvPicPr>
          <p:cNvPr id="2050" name="Picture 2" descr="PDF] Multilevel Wavelet Decomposition Network for Interpretable Time Series  Analysis | Semantic Scholar">
            <a:extLst>
              <a:ext uri="{FF2B5EF4-FFF2-40B4-BE49-F238E27FC236}">
                <a16:creationId xmlns:a16="http://schemas.microsoft.com/office/drawing/2014/main" id="{8CD7B691-0F6F-50C2-1E67-D0A4304FF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060" y="1343704"/>
            <a:ext cx="4727623" cy="424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D25AD2-24A1-102D-7F67-E847E91DC910}"/>
              </a:ext>
            </a:extLst>
          </p:cNvPr>
          <p:cNvSpPr txBox="1"/>
          <p:nvPr/>
        </p:nvSpPr>
        <p:spPr>
          <a:xfrm>
            <a:off x="1825618" y="2217099"/>
            <a:ext cx="702847" cy="1183383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NL"/>
          </a:p>
        </p:txBody>
      </p:sp>
      <p:pic>
        <p:nvPicPr>
          <p:cNvPr id="2052" name="Picture 4" descr="UWB Communication System Based on Bipolar PPM with Orthogonal Waveforms">
            <a:extLst>
              <a:ext uri="{FF2B5EF4-FFF2-40B4-BE49-F238E27FC236}">
                <a16:creationId xmlns:a16="http://schemas.microsoft.com/office/drawing/2014/main" id="{9B29CA4E-D0AC-7F73-A5FA-BF21DC160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58" y="2736850"/>
            <a:ext cx="875442" cy="69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588CD5-8044-3347-F0A0-50CF3C06F5DA}"/>
              </a:ext>
            </a:extLst>
          </p:cNvPr>
          <p:cNvSpPr txBox="1"/>
          <p:nvPr/>
        </p:nvSpPr>
        <p:spPr>
          <a:xfrm>
            <a:off x="3170767" y="1990968"/>
            <a:ext cx="555725" cy="988866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NL"/>
          </a:p>
        </p:txBody>
      </p:sp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102FC007-CBB3-57F5-3D81-036F825CFE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56421" y="2836134"/>
            <a:ext cx="629877" cy="629877"/>
          </a:xfrm>
          <a:prstGeom prst="rect">
            <a:avLst/>
          </a:prstGeom>
        </p:spPr>
      </p:pic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11DE2A84-A1B3-0491-D3AB-966110E10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9315" y="2421911"/>
            <a:ext cx="629877" cy="6298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A4F83AB-AE15-B3D6-EDAA-28912733F345}"/>
              </a:ext>
            </a:extLst>
          </p:cNvPr>
          <p:cNvSpPr txBox="1"/>
          <p:nvPr/>
        </p:nvSpPr>
        <p:spPr>
          <a:xfrm>
            <a:off x="4430920" y="1284258"/>
            <a:ext cx="551859" cy="120856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NL"/>
          </a:p>
        </p:txBody>
      </p:sp>
      <p:pic>
        <p:nvPicPr>
          <p:cNvPr id="16" name="Graphic 15" descr="Checkmark with solid fill">
            <a:extLst>
              <a:ext uri="{FF2B5EF4-FFF2-40B4-BE49-F238E27FC236}">
                <a16:creationId xmlns:a16="http://schemas.microsoft.com/office/drawing/2014/main" id="{86F19DE0-C8C4-D08B-01A7-E8564E3B44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78826" y="1555882"/>
            <a:ext cx="629877" cy="629877"/>
          </a:xfrm>
          <a:prstGeom prst="rect">
            <a:avLst/>
          </a:prstGeom>
        </p:spPr>
      </p:pic>
      <p:pic>
        <p:nvPicPr>
          <p:cNvPr id="19" name="Graphic 18" descr="Back with solid fill">
            <a:extLst>
              <a:ext uri="{FF2B5EF4-FFF2-40B4-BE49-F238E27FC236}">
                <a16:creationId xmlns:a16="http://schemas.microsoft.com/office/drawing/2014/main" id="{B005CAF7-58EF-30D6-3023-AE53705EDE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11140" y="1159385"/>
            <a:ext cx="775158" cy="775158"/>
          </a:xfrm>
          <a:prstGeom prst="rect">
            <a:avLst/>
          </a:prstGeom>
        </p:spPr>
      </p:pic>
      <p:pic>
        <p:nvPicPr>
          <p:cNvPr id="20" name="Graphic 19" descr="Back with solid fill">
            <a:extLst>
              <a:ext uri="{FF2B5EF4-FFF2-40B4-BE49-F238E27FC236}">
                <a16:creationId xmlns:a16="http://schemas.microsoft.com/office/drawing/2014/main" id="{E64BE095-571C-6353-F577-A6A53BBF97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7135" y="1529191"/>
            <a:ext cx="810705" cy="810705"/>
          </a:xfrm>
          <a:prstGeom prst="rect">
            <a:avLst/>
          </a:prstGeom>
        </p:spPr>
      </p:pic>
      <p:pic>
        <p:nvPicPr>
          <p:cNvPr id="22" name="Picture 21" descr="A close-up of a math equation&#10;&#10;Description automatically generated">
            <a:extLst>
              <a:ext uri="{FF2B5EF4-FFF2-40B4-BE49-F238E27FC236}">
                <a16:creationId xmlns:a16="http://schemas.microsoft.com/office/drawing/2014/main" id="{59EC7929-071F-1850-7336-0D80C818CF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813" y="4556620"/>
            <a:ext cx="2262387" cy="701515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8B1ED9E0-7F72-37EC-1DF9-8AAD1A2DCEC8}"/>
              </a:ext>
            </a:extLst>
          </p:cNvPr>
          <p:cNvSpPr txBox="1">
            <a:spLocks/>
          </p:cNvSpPr>
          <p:nvPr/>
        </p:nvSpPr>
        <p:spPr>
          <a:xfrm>
            <a:off x="956996" y="254000"/>
            <a:ext cx="7559675" cy="504825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charset="0"/>
                <a:ea typeface="ＭＳ Ｐゴシック" pitchFamily="1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charset="0"/>
                <a:ea typeface="ＭＳ Ｐゴシック" pitchFamily="1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charset="0"/>
                <a:ea typeface="ＭＳ Ｐゴシック" pitchFamily="1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2000">
                <a:effectLst/>
                <a:cs typeface="Times New Roman" panose="02020603050405020304" pitchFamily="18" charset="0"/>
              </a:rPr>
              <a:t>Multilevel Wavelet Decomposition Network</a:t>
            </a:r>
            <a:br>
              <a:rPr lang="en-GB" sz="2000" kern="0"/>
            </a:br>
            <a:endParaRPr lang="en-IT" sz="2000" kern="0"/>
          </a:p>
        </p:txBody>
      </p:sp>
    </p:spTree>
    <p:extLst>
      <p:ext uri="{BB962C8B-B14F-4D97-AF65-F5344CB8AC3E}">
        <p14:creationId xmlns:p14="http://schemas.microsoft.com/office/powerpoint/2010/main" val="1556198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23C83-00C6-BE9A-A0AF-7CB529A5B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CMBX12"/>
              </a:rPr>
              <a:t>Wavelet-Driven Recurrent Neural Networks for Short Term Load Forecasting </a:t>
            </a:r>
            <a:endParaRPr lang="en-GB" sz="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6B85A7-E913-FDD4-D3FB-76F127015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 dirty="0"/>
              <a:t>Page 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398D08-7AF5-6F05-09F7-E5ADD43B0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89" y="951131"/>
            <a:ext cx="4705350" cy="2152650"/>
          </a:xfrm>
          <a:prstGeom prst="rect">
            <a:avLst/>
          </a:prstGeom>
        </p:spPr>
      </p:pic>
      <p:pic>
        <p:nvPicPr>
          <p:cNvPr id="7" name="Picture 6" descr="A diagram of a process flow&#10;&#10;Description automatically generated">
            <a:extLst>
              <a:ext uri="{FF2B5EF4-FFF2-40B4-BE49-F238E27FC236}">
                <a16:creationId xmlns:a16="http://schemas.microsoft.com/office/drawing/2014/main" id="{B2F6FA78-21BE-3B1F-B820-00D5AE4DB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675" y="2569957"/>
            <a:ext cx="4124325" cy="2227134"/>
          </a:xfrm>
          <a:prstGeom prst="rect">
            <a:avLst/>
          </a:prstGeom>
          <a:noFill/>
        </p:spPr>
      </p:pic>
      <p:sp>
        <p:nvSpPr>
          <p:cNvPr id="23" name="Arrow: Down 22">
            <a:extLst>
              <a:ext uri="{FF2B5EF4-FFF2-40B4-BE49-F238E27FC236}">
                <a16:creationId xmlns:a16="http://schemas.microsoft.com/office/drawing/2014/main" id="{568A7C8C-C9F6-ECAF-B2D8-9EA1FAFAAA0E}"/>
              </a:ext>
            </a:extLst>
          </p:cNvPr>
          <p:cNvSpPr/>
          <p:nvPr/>
        </p:nvSpPr>
        <p:spPr bwMode="auto">
          <a:xfrm rot="16200000">
            <a:off x="3445243" y="1621857"/>
            <a:ext cx="315423" cy="2963846"/>
          </a:xfrm>
          <a:prstGeom prst="downArrow">
            <a:avLst/>
          </a:prstGeom>
          <a:solidFill>
            <a:schemeClr val="accent5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AA0BD445-C284-88A2-E5BA-161AE2053C4A}"/>
              </a:ext>
            </a:extLst>
          </p:cNvPr>
          <p:cNvSpPr/>
          <p:nvPr/>
        </p:nvSpPr>
        <p:spPr bwMode="auto">
          <a:xfrm rot="16200000">
            <a:off x="4010905" y="2685103"/>
            <a:ext cx="315423" cy="1905000"/>
          </a:xfrm>
          <a:prstGeom prst="downArrow">
            <a:avLst/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77424B99-2CC1-C952-0566-C6B5092E1679}"/>
              </a:ext>
            </a:extLst>
          </p:cNvPr>
          <p:cNvSpPr/>
          <p:nvPr/>
        </p:nvSpPr>
        <p:spPr bwMode="auto">
          <a:xfrm rot="16200000">
            <a:off x="4579122" y="3773765"/>
            <a:ext cx="315425" cy="696087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E98FA2F8-EFEA-5B14-123F-DDD4C937FA29}"/>
              </a:ext>
            </a:extLst>
          </p:cNvPr>
          <p:cNvSpPr/>
          <p:nvPr/>
        </p:nvSpPr>
        <p:spPr bwMode="auto">
          <a:xfrm rot="5400000">
            <a:off x="2054921" y="2929293"/>
            <a:ext cx="315424" cy="183205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51B87744-F467-F807-4087-E093E10354F8}"/>
              </a:ext>
            </a:extLst>
          </p:cNvPr>
          <p:cNvSpPr/>
          <p:nvPr/>
        </p:nvSpPr>
        <p:spPr bwMode="auto">
          <a:xfrm rot="5400000">
            <a:off x="2685779" y="3008453"/>
            <a:ext cx="1243878" cy="183206"/>
          </a:xfrm>
          <a:prstGeom prst="flowChartProcess">
            <a:avLst/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8" name="Flowchart: Process 27">
            <a:extLst>
              <a:ext uri="{FF2B5EF4-FFF2-40B4-BE49-F238E27FC236}">
                <a16:creationId xmlns:a16="http://schemas.microsoft.com/office/drawing/2014/main" id="{DFA923E5-BF83-431E-4126-6292B1B113E3}"/>
              </a:ext>
            </a:extLst>
          </p:cNvPr>
          <p:cNvSpPr/>
          <p:nvPr/>
        </p:nvSpPr>
        <p:spPr bwMode="auto">
          <a:xfrm rot="5400000">
            <a:off x="3320748" y="2953407"/>
            <a:ext cx="2319294" cy="183207"/>
          </a:xfrm>
          <a:prstGeom prst="flowChartProcess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F2A89CF-09F0-766C-A85E-AAD95BB54A07}"/>
              </a:ext>
            </a:extLst>
          </p:cNvPr>
          <p:cNvSpPr txBox="1">
            <a:spLocks/>
          </p:cNvSpPr>
          <p:nvPr/>
        </p:nvSpPr>
        <p:spPr>
          <a:xfrm>
            <a:off x="956996" y="254000"/>
            <a:ext cx="7559675" cy="504825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charset="0"/>
                <a:ea typeface="ＭＳ Ｐゴシック" pitchFamily="1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charset="0"/>
                <a:ea typeface="ＭＳ Ｐゴシック" pitchFamily="1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charset="0"/>
                <a:ea typeface="ＭＳ Ｐゴシック" pitchFamily="1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charset="0"/>
                <a:ea typeface="ＭＳ Ｐゴシック" pitchFamily="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2000" kern="0"/>
              <a:t>Multi Frequency Long Short Term Memory (LSTM)</a:t>
            </a:r>
            <a:br>
              <a:rPr lang="en-GB" sz="2000" kern="0"/>
            </a:br>
            <a:endParaRPr lang="en-IT" sz="2000" kern="0"/>
          </a:p>
        </p:txBody>
      </p:sp>
    </p:spTree>
    <p:extLst>
      <p:ext uri="{BB962C8B-B14F-4D97-AF65-F5344CB8AC3E}">
        <p14:creationId xmlns:p14="http://schemas.microsoft.com/office/powerpoint/2010/main" val="315663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1EC8B-7511-514F-B36C-C4929CD88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1947" y="428625"/>
            <a:ext cx="3738791" cy="504825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Advantage</a:t>
            </a:r>
            <a:r>
              <a:rPr lang="en-IT" dirty="0"/>
              <a:t> of WLSTM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E5C76-CE29-9341-AB37-073820561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6800"/>
            <a:ext cx="2895600" cy="457200"/>
          </a:xfrm>
        </p:spPr>
        <p:txBody>
          <a:bodyPr wrap="square" anchor="t">
            <a:normAutofit/>
          </a:bodyPr>
          <a:lstStyle/>
          <a:p>
            <a:r>
              <a:rPr lang="en-GB">
                <a:latin typeface="CMBX12"/>
              </a:rPr>
              <a:t>Wavelet-Driven Recurrent Neural Networks for Short Term Load Forecasting </a:t>
            </a:r>
            <a:endParaRPr lang="en-GB" sz="8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AB77B-D253-384A-95B5-A26EDA3B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468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it-IT" altLang="en-US" b="1" dirty="0"/>
              <a:t>Page 15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4025C221-33C2-4C08-BBFD-BF66CAA441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5162616"/>
              </p:ext>
            </p:extLst>
          </p:nvPr>
        </p:nvGraphicFramePr>
        <p:xfrm>
          <a:off x="974611" y="1482725"/>
          <a:ext cx="7559675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843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B6081-B962-2012-5673-825744924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780" y="2360923"/>
            <a:ext cx="7126663" cy="504825"/>
          </a:xfrm>
        </p:spPr>
        <p:txBody>
          <a:bodyPr/>
          <a:lstStyle/>
          <a:p>
            <a:r>
              <a:rPr lang="en-US" sz="4000"/>
              <a:t>Experiments &amp; Results</a:t>
            </a:r>
            <a:endParaRPr lang="en-NL" sz="4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D4D2F1-2CBF-4947-D515-478D7D87E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100">
                <a:effectLst/>
                <a:latin typeface="CMBX12"/>
              </a:rPr>
              <a:t>Wavelet-Driven Recurrent Neural Networks for Short Term Load Forecasting </a:t>
            </a:r>
            <a:endParaRPr lang="en-GB" sz="8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CA9410-152C-9877-D6FF-2B8BE59E9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 b="1" dirty="0"/>
              <a:t>Page 16</a:t>
            </a:r>
          </a:p>
        </p:txBody>
      </p:sp>
    </p:spTree>
    <p:extLst>
      <p:ext uri="{BB962C8B-B14F-4D97-AF65-F5344CB8AC3E}">
        <p14:creationId xmlns:p14="http://schemas.microsoft.com/office/powerpoint/2010/main" val="246985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74D58-AC81-4948-AD7E-0859DCBCE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T" sz="200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and Results</a:t>
            </a:r>
          </a:p>
        </p:txBody>
      </p:sp>
      <p:pic>
        <p:nvPicPr>
          <p:cNvPr id="8" name="Content Placeholder 7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F045770E-714C-EA46-A7EF-26408B2C83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10" y="1600917"/>
            <a:ext cx="7559675" cy="24298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8716C-337B-304E-AAF2-B1E8FF56B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CMBX12"/>
              </a:rPr>
              <a:t>Wavelet-Driven Recurrent Neural Networks for Short Term Load Forecasting </a:t>
            </a:r>
            <a:endParaRPr lang="en-GB" sz="8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F9549-30AF-F645-BDCE-4CF656577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 b="1" dirty="0"/>
              <a:t>Page 17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70376D-9431-D41E-CEEC-44C6903E7920}"/>
              </a:ext>
            </a:extLst>
          </p:cNvPr>
          <p:cNvSpPr txBox="1"/>
          <p:nvPr/>
        </p:nvSpPr>
        <p:spPr>
          <a:xfrm>
            <a:off x="974609" y="1600917"/>
            <a:ext cx="1353811" cy="241490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830799-60E7-BEEE-737A-CB31A6659CD1}"/>
              </a:ext>
            </a:extLst>
          </p:cNvPr>
          <p:cNvSpPr txBox="1"/>
          <p:nvPr/>
        </p:nvSpPr>
        <p:spPr>
          <a:xfrm>
            <a:off x="2328420" y="1600917"/>
            <a:ext cx="1677972" cy="369285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05E81D-01AF-B834-0A4E-9B68B33BADC7}"/>
              </a:ext>
            </a:extLst>
          </p:cNvPr>
          <p:cNvSpPr txBox="1"/>
          <p:nvPr/>
        </p:nvSpPr>
        <p:spPr>
          <a:xfrm>
            <a:off x="6268825" y="1585924"/>
            <a:ext cx="989814" cy="384278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03AF20-6C71-ED30-30B9-E806DDADD859}"/>
              </a:ext>
            </a:extLst>
          </p:cNvPr>
          <p:cNvSpPr txBox="1"/>
          <p:nvPr/>
        </p:nvSpPr>
        <p:spPr>
          <a:xfrm>
            <a:off x="4006392" y="1585924"/>
            <a:ext cx="2183271" cy="3842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0EB8AD-47D2-C56F-E9BA-5A15E28D389C}"/>
              </a:ext>
            </a:extLst>
          </p:cNvPr>
          <p:cNvSpPr txBox="1"/>
          <p:nvPr/>
        </p:nvSpPr>
        <p:spPr>
          <a:xfrm>
            <a:off x="7362334" y="1600917"/>
            <a:ext cx="1171951" cy="3842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00323B-DE66-5746-BE7B-DF269A9F4C66}"/>
              </a:ext>
            </a:extLst>
          </p:cNvPr>
          <p:cNvSpPr txBox="1"/>
          <p:nvPr/>
        </p:nvSpPr>
        <p:spPr>
          <a:xfrm>
            <a:off x="2508250" y="4229100"/>
            <a:ext cx="4127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Absolute Percentage Error</a:t>
            </a:r>
          </a:p>
        </p:txBody>
      </p:sp>
    </p:spTree>
    <p:extLst>
      <p:ext uri="{BB962C8B-B14F-4D97-AF65-F5344CB8AC3E}">
        <p14:creationId xmlns:p14="http://schemas.microsoft.com/office/powerpoint/2010/main" val="2896612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3629F-82DC-7C4C-8861-D6351085F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223" y="227160"/>
            <a:ext cx="7559675" cy="504825"/>
          </a:xfrm>
        </p:spPr>
        <p:txBody>
          <a:bodyPr/>
          <a:lstStyle/>
          <a:p>
            <a:r>
              <a:rPr lang="en-IT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Training sequence and forecast horizon variation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5D467-4086-9640-8F6D-D8D12821E1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3" y="1054198"/>
            <a:ext cx="3703637" cy="4953000"/>
          </a:xfrm>
        </p:spPr>
        <p:txBody>
          <a:bodyPr/>
          <a:lstStyle/>
          <a:p>
            <a:pPr marL="0" indent="0" algn="l">
              <a:buNone/>
            </a:pPr>
            <a:r>
              <a:rPr lang="en-GB" sz="1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Scenario 1: </a:t>
            </a:r>
            <a:r>
              <a:rPr lang="en-GB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Varying Training Series Length: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Investigated the effect of changing training series length.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Ranged from 12 samples to 96 samples at different time intervals.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en-GB" sz="1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Scenario 2: </a:t>
            </a:r>
            <a:r>
              <a:rPr lang="en-GB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Adjusting Prediction Sequence Length: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Examined the impact of varying the length of the prediction sequence.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Ranged from one sample to twenty-four samples.</a:t>
            </a:r>
          </a:p>
          <a:p>
            <a:pPr marL="0" indent="0" algn="l">
              <a:buNone/>
            </a:pPr>
            <a:endParaRPr lang="en-GB" sz="1400" b="0" i="0" u="none" strike="noStrike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T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A41031-AEC6-014A-8F0F-CD1A6A060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CMBX12"/>
              </a:rPr>
              <a:t>Wavelet-Driven Recurrent Neural Networks for Short Term Load Forecasting </a:t>
            </a:r>
            <a:endParaRPr lang="en-GB" sz="80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48FE8-E58D-F743-BB46-282187F4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 b="1" dirty="0"/>
              <a:t>Page 18</a:t>
            </a:r>
          </a:p>
        </p:txBody>
      </p:sp>
      <p:pic>
        <p:nvPicPr>
          <p:cNvPr id="8" name="Content Placeholder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316CB7A-F3D0-2045-837B-A2EA8A6C62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060" y="956728"/>
            <a:ext cx="4201136" cy="2233450"/>
          </a:xfrm>
        </p:spPr>
      </p:pic>
      <p:pic>
        <p:nvPicPr>
          <p:cNvPr id="10" name="Picture 9" descr="A graph of different steps&#10;&#10;Description automatically generated">
            <a:extLst>
              <a:ext uri="{FF2B5EF4-FFF2-40B4-BE49-F238E27FC236}">
                <a16:creationId xmlns:a16="http://schemas.microsoft.com/office/drawing/2014/main" id="{116C5BD4-D768-C747-9BCF-DF34E342D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697" y="3390900"/>
            <a:ext cx="4075500" cy="235445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AC417F1-A396-8447-9D4D-E5D240B94D24}"/>
              </a:ext>
            </a:extLst>
          </p:cNvPr>
          <p:cNvCxnSpPr/>
          <p:nvPr/>
        </p:nvCxnSpPr>
        <p:spPr bwMode="auto">
          <a:xfrm flipV="1">
            <a:off x="4394200" y="2341400"/>
            <a:ext cx="567497" cy="36830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8A028C-3282-EF42-A163-3FEB0B6349F1}"/>
              </a:ext>
            </a:extLst>
          </p:cNvPr>
          <p:cNvCxnSpPr/>
          <p:nvPr/>
        </p:nvCxnSpPr>
        <p:spPr bwMode="auto">
          <a:xfrm flipV="1">
            <a:off x="4373148" y="1488282"/>
            <a:ext cx="567497" cy="36830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F3D3C6F-D57E-2B46-80AA-8004C6EE2F2C}"/>
              </a:ext>
            </a:extLst>
          </p:cNvPr>
          <p:cNvSpPr txBox="1"/>
          <p:nvPr/>
        </p:nvSpPr>
        <p:spPr>
          <a:xfrm>
            <a:off x="3695700" y="2572303"/>
            <a:ext cx="7452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200" b="1" dirty="0">
                <a:solidFill>
                  <a:srgbClr val="000000"/>
                </a:solidFill>
              </a:rPr>
              <a:t>MWDN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BB4B67-D79B-C046-8623-7C6963F42950}"/>
              </a:ext>
            </a:extLst>
          </p:cNvPr>
          <p:cNvSpPr txBox="1"/>
          <p:nvPr/>
        </p:nvSpPr>
        <p:spPr>
          <a:xfrm>
            <a:off x="3869833" y="1972033"/>
            <a:ext cx="7452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050" b="1" dirty="0">
                <a:solidFill>
                  <a:srgbClr val="000000"/>
                </a:solidFill>
              </a:rPr>
              <a:t>Baseline</a:t>
            </a:r>
          </a:p>
        </p:txBody>
      </p:sp>
    </p:spTree>
    <p:extLst>
      <p:ext uri="{BB962C8B-B14F-4D97-AF65-F5344CB8AC3E}">
        <p14:creationId xmlns:p14="http://schemas.microsoft.com/office/powerpoint/2010/main" val="1901509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7A2C8-0DD9-C245-BAA9-20FE49E53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it-IT" b="1">
                <a:latin typeface="+mj-lt"/>
                <a:ea typeface="+mj-ea"/>
                <a:cs typeface="+mj-cs"/>
              </a:rPr>
              <a:t>Frequency importance spectra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AA3B3A-20A8-9F4A-A8D4-CB0B9EF2E6CC}"/>
              </a:ext>
            </a:extLst>
          </p:cNvPr>
          <p:cNvSpPr txBox="1"/>
          <p:nvPr/>
        </p:nvSpPr>
        <p:spPr bwMode="auto">
          <a:xfrm>
            <a:off x="226243" y="1371600"/>
            <a:ext cx="3945707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285750" indent="-285750" algn="just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it-IT" sz="140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ower frequency layers exhibit smaller importance, while higher frequency layers capture precise time value.</a:t>
            </a:r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endParaRPr lang="it-IT" sz="1400" b="0" i="0" u="none" strike="noStrike">
              <a:solidFill>
                <a:srgbClr val="000000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q"/>
            </a:pPr>
            <a:endParaRPr lang="it-IT" sz="1400" b="0" i="0" u="none" strike="noStrike">
              <a:solidFill>
                <a:srgbClr val="000000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it-IT" sz="14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Crucial role of high-frequency layers in achieving accurate time series forecasts.</a:t>
            </a:r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endParaRPr lang="it-IT" sz="1400" b="0" i="0" u="none" strike="noStrike">
              <a:solidFill>
                <a:srgbClr val="000000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q"/>
            </a:pPr>
            <a:endParaRPr lang="it-IT" sz="1400" b="0" i="0" u="none" strike="noStrike">
              <a:solidFill>
                <a:srgbClr val="000000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it-IT" sz="14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Short-term patterns are encapsulated in high-frequency information, while long-term trends are typically captured in low-frequency layers</a:t>
            </a:r>
            <a:r>
              <a:rPr lang="it-IT" sz="19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8" name="Content Placeholder 7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0924F624-6070-214C-B7BC-D60900C296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950" y="2253005"/>
            <a:ext cx="4853391" cy="1625885"/>
          </a:xfr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AA525-0296-5C47-A8BE-551F9E8BC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6800"/>
            <a:ext cx="2895600" cy="4572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GB">
                <a:latin typeface="CMBX12"/>
              </a:rPr>
              <a:t>Wavelet-Driven Recurrent Neural Networks for Short Term Load Forecasting </a:t>
            </a:r>
            <a:endParaRPr lang="en-GB" sz="8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AE022-C60A-AF4F-857B-3FECB3EA0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46800"/>
            <a:ext cx="1905000" cy="4572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it-IT" altLang="en-US" b="1" kern="1200" dirty="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Page </a:t>
            </a:r>
            <a:r>
              <a:rPr lang="it-IT" altLang="en-US" b="1" dirty="0"/>
              <a:t>19</a:t>
            </a:r>
            <a:endParaRPr lang="it-IT" altLang="en-US" b="1" kern="1200" dirty="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499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2A030-ADDF-A12F-63F8-D414F5715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638" y="145644"/>
            <a:ext cx="7576171" cy="338555"/>
          </a:xfr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it-IT" sz="2000" err="1"/>
              <a:t>Contents</a:t>
            </a:r>
            <a:r>
              <a:rPr lang="it-IT" sz="2000"/>
              <a:t> </a:t>
            </a:r>
            <a:endParaRPr lang="en-GB" sz="2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A6890-BA85-15D4-5187-E212B9E0E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 b="1"/>
              <a:t>Page </a:t>
            </a:r>
            <a:fld id="{67C3F743-62C0-48BC-8D70-ABD929B3F57A}" type="slidenum">
              <a:rPr lang="it-IT" altLang="en-US" b="1" smtClean="0"/>
              <a:pPr/>
              <a:t>2</a:t>
            </a:fld>
            <a:endParaRPr lang="it-IT" altLang="en-US" b="1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9EDFD83-524C-22AE-35AA-3346EE8140C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1236663" y="6151592"/>
            <a:ext cx="2895600" cy="457200"/>
          </a:xfrm>
          <a:ln/>
        </p:spPr>
        <p:txBody>
          <a:bodyPr/>
          <a:lstStyle/>
          <a:p>
            <a:r>
              <a:rPr lang="en-GB" sz="1200">
                <a:effectLst/>
                <a:latin typeface="CMBX12"/>
              </a:rPr>
              <a:t>Wavelet-Driven Recurrent Neural Networks for Short Term Load Forecasting </a:t>
            </a:r>
            <a:endParaRPr lang="en-GB" sz="9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DD1268-3E1D-5E4C-0689-B330F938BF5D}"/>
              </a:ext>
            </a:extLst>
          </p:cNvPr>
          <p:cNvSpPr txBox="1"/>
          <p:nvPr/>
        </p:nvSpPr>
        <p:spPr>
          <a:xfrm>
            <a:off x="915638" y="762358"/>
            <a:ext cx="7576169" cy="954107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it-IT" sz="1400" b="1" err="1">
                <a:solidFill>
                  <a:srgbClr val="000000"/>
                </a:solidFill>
              </a:rPr>
              <a:t>Introduction</a:t>
            </a:r>
            <a:r>
              <a:rPr lang="it-IT" sz="1400" b="1">
                <a:solidFill>
                  <a:srgbClr val="000000"/>
                </a:solidFill>
              </a:rPr>
              <a:t>:</a:t>
            </a:r>
          </a:p>
          <a:p>
            <a:pPr marL="800100" lvl="1" indent="-342900" algn="just">
              <a:buFont typeface="Wingdings" panose="05000000000000000000" pitchFamily="2" charset="2"/>
              <a:buChar char="q"/>
            </a:pPr>
            <a:r>
              <a:rPr lang="en-GB" sz="1400">
                <a:solidFill>
                  <a:srgbClr val="000000"/>
                </a:solidFill>
              </a:rPr>
              <a:t>Motivation </a:t>
            </a:r>
          </a:p>
          <a:p>
            <a:pPr marL="800100" lvl="1" indent="-342900" algn="just">
              <a:buFont typeface="Wingdings" panose="05000000000000000000" pitchFamily="2" charset="2"/>
              <a:buChar char="q"/>
            </a:pPr>
            <a:r>
              <a:rPr lang="en-GB" sz="1400">
                <a:solidFill>
                  <a:srgbClr val="000000"/>
                </a:solidFill>
              </a:rPr>
              <a:t>Contribution</a:t>
            </a:r>
          </a:p>
          <a:p>
            <a:pPr marL="800100" lvl="1" indent="-342900" algn="just">
              <a:buFont typeface="Wingdings" panose="05000000000000000000" pitchFamily="2" charset="2"/>
              <a:buChar char="q"/>
            </a:pPr>
            <a:r>
              <a:rPr lang="en-GB" sz="1400">
                <a:solidFill>
                  <a:srgbClr val="000000"/>
                </a:solidFill>
              </a:rPr>
              <a:t>Load forecasting classification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AC9FB3-D119-C943-7E69-0693404290E3}"/>
              </a:ext>
            </a:extLst>
          </p:cNvPr>
          <p:cNvSpPr txBox="1"/>
          <p:nvPr/>
        </p:nvSpPr>
        <p:spPr>
          <a:xfrm>
            <a:off x="923768" y="1969041"/>
            <a:ext cx="7576169" cy="954107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it-IT" sz="1400" b="1">
                <a:solidFill>
                  <a:srgbClr val="000000"/>
                </a:solidFill>
              </a:rPr>
              <a:t>Litreture Review</a:t>
            </a:r>
          </a:p>
          <a:p>
            <a:pPr marL="742950" lvl="1" indent="-285750" algn="just">
              <a:buFont typeface="Wingdings" panose="05000000000000000000" pitchFamily="2" charset="2"/>
              <a:buChar char="q"/>
            </a:pPr>
            <a:r>
              <a:rPr lang="it-IT" sz="1400">
                <a:solidFill>
                  <a:srgbClr val="000000"/>
                </a:solidFill>
              </a:rPr>
              <a:t>Recurrent Neural network</a:t>
            </a:r>
          </a:p>
          <a:p>
            <a:pPr marL="742950" lvl="1" indent="-285750" algn="just">
              <a:buFont typeface="Wingdings" panose="05000000000000000000" pitchFamily="2" charset="2"/>
              <a:buChar char="q"/>
            </a:pPr>
            <a:r>
              <a:rPr lang="it-IT" sz="1400">
                <a:solidFill>
                  <a:srgbClr val="000000"/>
                </a:solidFill>
              </a:rPr>
              <a:t>Transformers</a:t>
            </a:r>
          </a:p>
          <a:p>
            <a:pPr marL="742950" lvl="1" indent="-285750" algn="just">
              <a:buFont typeface="Wingdings" panose="05000000000000000000" pitchFamily="2" charset="2"/>
              <a:buChar char="q"/>
            </a:pPr>
            <a:r>
              <a:rPr lang="it-IT" sz="1400">
                <a:solidFill>
                  <a:srgbClr val="000000"/>
                </a:solidFill>
              </a:rPr>
              <a:t>Wavelet transform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91676D-FE1C-9953-CD34-D72291886ABE}"/>
              </a:ext>
            </a:extLst>
          </p:cNvPr>
          <p:cNvSpPr txBox="1"/>
          <p:nvPr/>
        </p:nvSpPr>
        <p:spPr>
          <a:xfrm>
            <a:off x="923768" y="3160107"/>
            <a:ext cx="7576169" cy="58477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it-IT" sz="1400" b="1" dirty="0" err="1">
                <a:solidFill>
                  <a:srgbClr val="000000"/>
                </a:solidFill>
              </a:rPr>
              <a:t>Methodology</a:t>
            </a:r>
            <a:endParaRPr lang="it-IT" sz="1400" b="1" dirty="0">
              <a:solidFill>
                <a:srgbClr val="000000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sz="1800" dirty="0">
                <a:solidFill>
                  <a:srgbClr val="000000"/>
                </a:solidFill>
                <a:effectLst/>
                <a:latin typeface="SFRM1095"/>
              </a:rPr>
              <a:t>multilevel Wavelet Decomposition Network (</a:t>
            </a:r>
            <a:r>
              <a:rPr lang="en-GB" sz="1800" dirty="0" err="1">
                <a:solidFill>
                  <a:srgbClr val="000000"/>
                </a:solidFill>
                <a:effectLst/>
                <a:latin typeface="SFRM1095"/>
              </a:rPr>
              <a:t>mWDN</a:t>
            </a:r>
            <a:r>
              <a:rPr lang="en-GB" sz="1800" dirty="0">
                <a:solidFill>
                  <a:srgbClr val="000000"/>
                </a:solidFill>
                <a:effectLst/>
                <a:latin typeface="SFRM1095"/>
              </a:rPr>
              <a:t>)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2AD40B-26F4-5676-A35B-B4A362125E5A}"/>
              </a:ext>
            </a:extLst>
          </p:cNvPr>
          <p:cNvSpPr txBox="1"/>
          <p:nvPr/>
        </p:nvSpPr>
        <p:spPr>
          <a:xfrm>
            <a:off x="915636" y="4829916"/>
            <a:ext cx="7576169" cy="307777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it-IT" sz="1400" b="1">
                <a:solidFill>
                  <a:srgbClr val="000000"/>
                </a:solidFill>
              </a:rPr>
              <a:t>Conclusion</a:t>
            </a:r>
            <a:endParaRPr lang="en-GB" sz="1400" b="1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43A906-A0B0-F675-11B4-2265D2664B72}"/>
              </a:ext>
            </a:extLst>
          </p:cNvPr>
          <p:cNvSpPr txBox="1"/>
          <p:nvPr/>
        </p:nvSpPr>
        <p:spPr>
          <a:xfrm>
            <a:off x="915636" y="4100213"/>
            <a:ext cx="7576169" cy="307777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it-IT" sz="1400" b="1" dirty="0" err="1">
                <a:solidFill>
                  <a:srgbClr val="000000"/>
                </a:solidFill>
              </a:rPr>
              <a:t>Experiments</a:t>
            </a:r>
            <a:r>
              <a:rPr lang="it-IT" sz="1400" b="1" dirty="0">
                <a:solidFill>
                  <a:srgbClr val="000000"/>
                </a:solidFill>
              </a:rPr>
              <a:t> and </a:t>
            </a:r>
            <a:r>
              <a:rPr lang="it-IT" sz="1400" b="1" dirty="0" err="1">
                <a:solidFill>
                  <a:srgbClr val="000000"/>
                </a:solidFill>
              </a:rPr>
              <a:t>results</a:t>
            </a:r>
            <a:endParaRPr lang="it-IT" sz="14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59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 animBg="1"/>
      <p:bldP spid="23" grpId="0" animBg="1"/>
      <p:bldP spid="26" grpId="0" animBg="1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C88A5-6D3C-A484-8439-DBEC43202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 algn="ctr"/>
            <a:r>
              <a:rPr lang="en-US"/>
              <a:t>Comparison between different methods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A81CD7-D8B0-A618-16C4-2C557DDB4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38986"/>
            <a:ext cx="4040188" cy="490193"/>
          </a:xfrm>
        </p:spPr>
        <p:txBody>
          <a:bodyPr/>
          <a:lstStyle/>
          <a:p>
            <a:pPr algn="ctr"/>
            <a:r>
              <a:rPr lang="en-US">
                <a:solidFill>
                  <a:schemeClr val="tx2"/>
                </a:solidFill>
              </a:rPr>
              <a:t>RNN Model</a:t>
            </a:r>
            <a:endParaRPr lang="en-NL">
              <a:solidFill>
                <a:schemeClr val="tx2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664A84-9FE3-20B8-269B-AED78BEC45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1206" y="838986"/>
            <a:ext cx="4041775" cy="490193"/>
          </a:xfrm>
        </p:spPr>
        <p:txBody>
          <a:bodyPr/>
          <a:lstStyle/>
          <a:p>
            <a:pPr algn="ctr"/>
            <a:r>
              <a:rPr lang="en-IT">
                <a:solidFill>
                  <a:schemeClr val="tx2"/>
                </a:solidFill>
              </a:rPr>
              <a:t>LSTM Model</a:t>
            </a:r>
            <a:endParaRPr lang="en-NL">
              <a:solidFill>
                <a:schemeClr val="tx2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A7C9DE-71F5-1A46-F4D7-7E6C1D2BE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100">
                <a:effectLst/>
                <a:latin typeface="CMBX12"/>
              </a:rPr>
              <a:t>Wavelet-Driven Recurrent Neural Networks for Short Term Load Forecasting </a:t>
            </a:r>
            <a:endParaRPr lang="en-GB" sz="80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58C85D-C0A3-E677-34CD-2727C9FAC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 b="1" dirty="0"/>
              <a:t>Page 20</a:t>
            </a:r>
          </a:p>
        </p:txBody>
      </p:sp>
      <p:pic>
        <p:nvPicPr>
          <p:cNvPr id="10" name="Content Placeholder 27" descr="A graph of blue and orange lines&#10;&#10;Description automatically generated">
            <a:extLst>
              <a:ext uri="{FF2B5EF4-FFF2-40B4-BE49-F238E27FC236}">
                <a16:creationId xmlns:a16="http://schemas.microsoft.com/office/drawing/2014/main" id="{8EFE5B1C-E2C0-0652-40FE-A801D1D715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81" y="1329179"/>
            <a:ext cx="4040188" cy="2081457"/>
          </a:xfrm>
          <a:noFill/>
        </p:spPr>
      </p:pic>
      <p:pic>
        <p:nvPicPr>
          <p:cNvPr id="11" name="Picture 10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0C085A4E-7DC5-D23E-C650-A0C455274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38" y="3650564"/>
            <a:ext cx="4319712" cy="2131334"/>
          </a:xfrm>
          <a:prstGeom prst="rect">
            <a:avLst/>
          </a:prstGeom>
        </p:spPr>
      </p:pic>
      <p:pic>
        <p:nvPicPr>
          <p:cNvPr id="12" name="Content Placeholder 11" descr="A graph of blue and orange lines&#10;&#10;Description automatically generated">
            <a:extLst>
              <a:ext uri="{FF2B5EF4-FFF2-40B4-BE49-F238E27FC236}">
                <a16:creationId xmlns:a16="http://schemas.microsoft.com/office/drawing/2014/main" id="{CF62525F-0047-B7CC-6B67-69CDB714999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924" y="1321123"/>
            <a:ext cx="4041775" cy="2097567"/>
          </a:xfrm>
          <a:prstGeom prst="rect">
            <a:avLst/>
          </a:prstGeom>
        </p:spPr>
      </p:pic>
      <p:pic>
        <p:nvPicPr>
          <p:cNvPr id="13" name="Picture 12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66392F47-F3C6-3977-836E-1402C549E9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206" y="3658618"/>
            <a:ext cx="4041775" cy="20208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DC189A2-5469-9F91-FB27-C5B725273217}"/>
              </a:ext>
            </a:extLst>
          </p:cNvPr>
          <p:cNvSpPr txBox="1"/>
          <p:nvPr/>
        </p:nvSpPr>
        <p:spPr>
          <a:xfrm>
            <a:off x="3077066" y="3769872"/>
            <a:ext cx="929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rgbClr val="000000"/>
                </a:solidFill>
              </a:rPr>
              <a:t>WRNN</a:t>
            </a:r>
            <a:endParaRPr lang="en-NL" sz="1800" b="1">
              <a:solidFill>
                <a:srgbClr val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848F8E-32DE-8182-CE93-8A4401CDE5C0}"/>
              </a:ext>
            </a:extLst>
          </p:cNvPr>
          <p:cNvSpPr txBox="1"/>
          <p:nvPr/>
        </p:nvSpPr>
        <p:spPr>
          <a:xfrm>
            <a:off x="3077066" y="1474952"/>
            <a:ext cx="769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rgbClr val="000000"/>
                </a:solidFill>
              </a:rPr>
              <a:t>RNN</a:t>
            </a:r>
            <a:endParaRPr lang="en-NL" sz="1800" b="1">
              <a:solidFill>
                <a:srgbClr val="0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DA88FB-974D-6CE6-688E-DE26FCC8C26C}"/>
              </a:ext>
            </a:extLst>
          </p:cNvPr>
          <p:cNvSpPr txBox="1"/>
          <p:nvPr/>
        </p:nvSpPr>
        <p:spPr>
          <a:xfrm>
            <a:off x="6938128" y="1551236"/>
            <a:ext cx="984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rgbClr val="000000"/>
                </a:solidFill>
              </a:rPr>
              <a:t>LSTM</a:t>
            </a:r>
            <a:endParaRPr lang="en-NL" sz="1800" b="1">
              <a:solidFill>
                <a:srgbClr val="0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A3AF2-4E21-FB4A-E1A4-84341E29A714}"/>
              </a:ext>
            </a:extLst>
          </p:cNvPr>
          <p:cNvSpPr txBox="1"/>
          <p:nvPr/>
        </p:nvSpPr>
        <p:spPr>
          <a:xfrm>
            <a:off x="6938129" y="3769872"/>
            <a:ext cx="105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rgbClr val="000000"/>
                </a:solidFill>
              </a:rPr>
              <a:t>WLSTM</a:t>
            </a:r>
            <a:endParaRPr lang="en-NL" sz="18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1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4E62B-927B-4F06-6B8B-94AF69A0D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/>
          <a:lstStyle/>
          <a:p>
            <a:pPr algn="ctr"/>
            <a:r>
              <a:rPr lang="en-US"/>
              <a:t>Comparison between different methods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8F782F-6DE3-62B5-9FAB-0076A8DC5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611286"/>
            <a:ext cx="4040188" cy="639762"/>
          </a:xfrm>
        </p:spPr>
        <p:txBody>
          <a:bodyPr/>
          <a:lstStyle/>
          <a:p>
            <a:pPr algn="ctr"/>
            <a:r>
              <a:rPr lang="en-US">
                <a:solidFill>
                  <a:schemeClr val="tx2"/>
                </a:solidFill>
              </a:rPr>
              <a:t>GRU</a:t>
            </a:r>
            <a:endParaRPr lang="en-NL">
              <a:solidFill>
                <a:schemeClr val="tx2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9944D6-051A-CADC-088E-2DBCE258FC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731837"/>
            <a:ext cx="4041775" cy="519211"/>
          </a:xfrm>
        </p:spPr>
        <p:txBody>
          <a:bodyPr/>
          <a:lstStyle/>
          <a:p>
            <a:pPr algn="ctr"/>
            <a:r>
              <a:rPr lang="en-US">
                <a:solidFill>
                  <a:schemeClr val="tx2"/>
                </a:solidFill>
              </a:rPr>
              <a:t>Transformer</a:t>
            </a:r>
            <a:endParaRPr lang="en-NL">
              <a:solidFill>
                <a:schemeClr val="tx2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947007-A5D8-E821-9830-9387B6287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100">
                <a:effectLst/>
                <a:latin typeface="CMBX12"/>
              </a:rPr>
              <a:t>Wavelet-Driven Recurrent Neural Networks for Short Term Load Forecasting </a:t>
            </a:r>
            <a:endParaRPr lang="en-GB" sz="80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672791-BCF6-9C14-3223-EB06D7E48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 b="1" dirty="0"/>
              <a:t>Page 21</a:t>
            </a:r>
          </a:p>
        </p:txBody>
      </p:sp>
      <p:pic>
        <p:nvPicPr>
          <p:cNvPr id="10" name="Content Placeholder 9" descr="A graph with orange and blue lines&#10;&#10;Description automatically generated">
            <a:extLst>
              <a:ext uri="{FF2B5EF4-FFF2-40B4-BE49-F238E27FC236}">
                <a16:creationId xmlns:a16="http://schemas.microsoft.com/office/drawing/2014/main" id="{FE0642EC-52A9-BC9E-8335-F09D6C35E6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19" y="1251048"/>
            <a:ext cx="4040188" cy="2096000"/>
          </a:xfrm>
          <a:prstGeom prst="rect">
            <a:avLst/>
          </a:prstGeom>
        </p:spPr>
      </p:pic>
      <p:pic>
        <p:nvPicPr>
          <p:cNvPr id="11" name="Picture 10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EAA36D92-2F6D-A434-178A-E3D88BB218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10953"/>
            <a:ext cx="4114007" cy="2270574"/>
          </a:xfrm>
          <a:prstGeom prst="rect">
            <a:avLst/>
          </a:prstGeom>
        </p:spPr>
      </p:pic>
      <p:pic>
        <p:nvPicPr>
          <p:cNvPr id="12" name="Content Placeholder 11" descr="A graph of orange and blue lines&#10;&#10;Description automatically generated">
            <a:extLst>
              <a:ext uri="{FF2B5EF4-FFF2-40B4-BE49-F238E27FC236}">
                <a16:creationId xmlns:a16="http://schemas.microsoft.com/office/drawing/2014/main" id="{7390333F-3221-1C4C-CA89-58A090CAEFF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958" y="1298885"/>
            <a:ext cx="4041775" cy="2048163"/>
          </a:xfrm>
          <a:prstGeom prst="rect">
            <a:avLst/>
          </a:prstGeom>
        </p:spPr>
      </p:pic>
      <p:pic>
        <p:nvPicPr>
          <p:cNvPr id="13" name="Picture 12" descr="A graph of blue and orange lines&#10;&#10;Description automatically generated">
            <a:extLst>
              <a:ext uri="{FF2B5EF4-FFF2-40B4-BE49-F238E27FC236}">
                <a16:creationId xmlns:a16="http://schemas.microsoft.com/office/drawing/2014/main" id="{88D84199-CCA5-1031-4864-492C17780A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109" y="3515952"/>
            <a:ext cx="4435731" cy="21439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FD7FC7-8274-F36E-4C3A-ABFE8FA0313A}"/>
              </a:ext>
            </a:extLst>
          </p:cNvPr>
          <p:cNvSpPr txBox="1"/>
          <p:nvPr/>
        </p:nvSpPr>
        <p:spPr>
          <a:xfrm>
            <a:off x="2978870" y="1298885"/>
            <a:ext cx="86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rgbClr val="000000"/>
                </a:solidFill>
              </a:rPr>
              <a:t>GRU</a:t>
            </a:r>
            <a:endParaRPr lang="en-NL" sz="1800" b="1">
              <a:solidFill>
                <a:srgbClr val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8BDBBC-1B61-7808-3CC4-2EB84E5B050D}"/>
              </a:ext>
            </a:extLst>
          </p:cNvPr>
          <p:cNvSpPr txBox="1"/>
          <p:nvPr/>
        </p:nvSpPr>
        <p:spPr>
          <a:xfrm>
            <a:off x="2809188" y="3558790"/>
            <a:ext cx="1142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rgbClr val="000000"/>
                </a:solidFill>
              </a:rPr>
              <a:t>WGRU</a:t>
            </a:r>
            <a:endParaRPr lang="en-NL" sz="1800" b="1">
              <a:solidFill>
                <a:srgbClr val="0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892628-8BF8-FCA8-6DDC-A5A30B56F3E8}"/>
              </a:ext>
            </a:extLst>
          </p:cNvPr>
          <p:cNvSpPr txBox="1"/>
          <p:nvPr/>
        </p:nvSpPr>
        <p:spPr>
          <a:xfrm>
            <a:off x="6827363" y="1368629"/>
            <a:ext cx="1630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rgbClr val="000000"/>
                </a:solidFill>
              </a:rPr>
              <a:t>Transformer</a:t>
            </a:r>
            <a:endParaRPr lang="en-NL" sz="1800" b="1">
              <a:solidFill>
                <a:srgbClr val="0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6C0229-7631-4E55-E073-195CF8A625C8}"/>
              </a:ext>
            </a:extLst>
          </p:cNvPr>
          <p:cNvSpPr txBox="1"/>
          <p:nvPr/>
        </p:nvSpPr>
        <p:spPr>
          <a:xfrm>
            <a:off x="6566548" y="3633533"/>
            <a:ext cx="1918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rgbClr val="000000"/>
                </a:solidFill>
              </a:rPr>
              <a:t>W-Transformer</a:t>
            </a:r>
            <a:endParaRPr lang="en-NL" sz="18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91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3622C-81E7-8CDB-59FA-435737CF9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038" y="2521179"/>
            <a:ext cx="7559675" cy="504825"/>
          </a:xfrm>
        </p:spPr>
        <p:txBody>
          <a:bodyPr/>
          <a:lstStyle/>
          <a:p>
            <a:pPr algn="ctr"/>
            <a:r>
              <a:rPr lang="en-US" sz="4000"/>
              <a:t>Conclusion</a:t>
            </a:r>
            <a:endParaRPr lang="en-NL" sz="4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F8A7BE-1811-6E22-6EC7-4D1CBF30D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>
                <a:effectLst/>
              </a:rPr>
              <a:t>Wavelet-Driven Recurrent Neural Networks for Short Term Load Forecasting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7C1877-6386-6FE6-047D-F227A3B94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 b="1" dirty="0"/>
              <a:t>Page 22</a:t>
            </a:r>
          </a:p>
        </p:txBody>
      </p:sp>
    </p:spTree>
    <p:extLst>
      <p:ext uri="{BB962C8B-B14F-4D97-AF65-F5344CB8AC3E}">
        <p14:creationId xmlns:p14="http://schemas.microsoft.com/office/powerpoint/2010/main" val="195927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65E13-25B4-3845-B434-D3831E637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 wrap="square" anchor="t">
            <a:normAutofit/>
          </a:bodyPr>
          <a:lstStyle/>
          <a:p>
            <a:pPr algn="ctr"/>
            <a:r>
              <a:rPr lang="en-IT"/>
              <a:t>Conclusion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2444F-3806-874D-A031-8C3CD2506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6800"/>
            <a:ext cx="28956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effectLst/>
              </a:rPr>
              <a:t>Wavelet-Driven Recurrent Neural Networks for Short Term Load Forecasting 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0CF7D-D89F-9D44-872F-F161EC517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468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it-IT" altLang="en-US" b="1" dirty="0"/>
              <a:t>Page 23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7D7C8F5B-E93B-1BE9-48D7-C8CBF9AFD7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6253961"/>
              </p:ext>
            </p:extLst>
          </p:nvPr>
        </p:nvGraphicFramePr>
        <p:xfrm>
          <a:off x="792162" y="1234126"/>
          <a:ext cx="7559675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6222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67940-375E-ABD7-AA6E-8A923D51F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6621" y="458787"/>
            <a:ext cx="2390758" cy="504825"/>
          </a:xfrm>
        </p:spPr>
        <p:txBody>
          <a:bodyPr wrap="square" anchor="t">
            <a:normAutofit/>
          </a:bodyPr>
          <a:lstStyle/>
          <a:p>
            <a:r>
              <a:rPr lang="en-US"/>
              <a:t>Future Works</a:t>
            </a:r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A1C307-E730-0DFD-9A07-C67742C2F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6800"/>
            <a:ext cx="28956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effectLst/>
              </a:rPr>
              <a:t>Wavelet-Driven Recurrent Neural Networks for Short Term Load Forecasting 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2F1F0-556E-583C-89D1-BF39AC28C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468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it-IT" altLang="en-US" b="1" dirty="0"/>
              <a:t>Page 24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9BAC7B82-600D-134B-B1FA-460C618168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2704627"/>
              </p:ext>
            </p:extLst>
          </p:nvPr>
        </p:nvGraphicFramePr>
        <p:xfrm>
          <a:off x="720087" y="1371600"/>
          <a:ext cx="7559675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838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0088-D789-4B9C-2D5F-6AC2CEF81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68" y="2360923"/>
            <a:ext cx="7559675" cy="504825"/>
          </a:xfrm>
        </p:spPr>
        <p:txBody>
          <a:bodyPr/>
          <a:lstStyle/>
          <a:p>
            <a:pPr algn="ctr"/>
            <a:r>
              <a:rPr lang="en-US" sz="4000"/>
              <a:t>Introduction</a:t>
            </a:r>
            <a:endParaRPr lang="en-NL" sz="4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2C9C3A-27D1-93A5-886C-44787073E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100">
                <a:effectLst/>
                <a:latin typeface="CMBX12"/>
              </a:rPr>
              <a:t>Wavelet-Driven Recurrent Neural Networks for Short Term Load Forecasting </a:t>
            </a:r>
            <a:endParaRPr lang="en-GB" sz="8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82C260-3EFC-AA92-9749-70B5E4508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 b="1"/>
              <a:t>Page </a:t>
            </a:r>
            <a:fld id="{AF2F389F-3813-4CFE-8FC9-88B9BF5ADE07}" type="slidenum">
              <a:rPr lang="it-IT" altLang="en-US" b="1" smtClean="0"/>
              <a:pPr/>
              <a:t>3</a:t>
            </a:fld>
            <a:endParaRPr lang="it-IT" altLang="en-US" b="1"/>
          </a:p>
        </p:txBody>
      </p:sp>
    </p:spTree>
    <p:extLst>
      <p:ext uri="{BB962C8B-B14F-4D97-AF65-F5344CB8AC3E}">
        <p14:creationId xmlns:p14="http://schemas.microsoft.com/office/powerpoint/2010/main" val="97773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1036E6EA-F036-206C-623A-160A1BB49AA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1236663" y="6151592"/>
            <a:ext cx="2895600" cy="457200"/>
          </a:xfrm>
          <a:ln/>
        </p:spPr>
        <p:txBody>
          <a:bodyPr/>
          <a:lstStyle/>
          <a:p>
            <a:r>
              <a:rPr lang="en-GB" sz="1200">
                <a:effectLst/>
                <a:latin typeface="CMBX12"/>
              </a:rPr>
              <a:t>Wavelet-Driven Recurrent Neural Networks for Short Term Load Forecasting </a:t>
            </a:r>
            <a:endParaRPr lang="en-GB" sz="90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58FF932-1729-F901-3F8E-20A45C77BD5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r>
              <a:rPr lang="it-IT" altLang="en-US" b="1"/>
              <a:t>Page </a:t>
            </a:r>
            <a:fld id="{45F5D101-C8A2-4B05-8085-58657560A22F}" type="slidenum">
              <a:rPr lang="it-IT" altLang="en-US" b="1"/>
              <a:pPr/>
              <a:t>4</a:t>
            </a:fld>
            <a:endParaRPr lang="it-IT" altLang="en-US" b="1"/>
          </a:p>
        </p:txBody>
      </p:sp>
      <p:sp>
        <p:nvSpPr>
          <p:cNvPr id="78852" name="Rectangle 2">
            <a:extLst>
              <a:ext uri="{FF2B5EF4-FFF2-40B4-BE49-F238E27FC236}">
                <a16:creationId xmlns:a16="http://schemas.microsoft.com/office/drawing/2014/main" id="{2342D878-4FA8-E3CE-32A7-70E2C8780AA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16013" y="260350"/>
            <a:ext cx="7128395" cy="72037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 eaLnBrk="1" hangingPunct="1"/>
            <a:r>
              <a:rPr lang="en-US" altLang="en-US" sz="2000"/>
              <a:t>Introduction </a:t>
            </a:r>
          </a:p>
        </p:txBody>
      </p:sp>
      <p:sp>
        <p:nvSpPr>
          <p:cNvPr id="78853" name="Rectangle 3">
            <a:extLst>
              <a:ext uri="{FF2B5EF4-FFF2-40B4-BE49-F238E27FC236}">
                <a16:creationId xmlns:a16="http://schemas.microsoft.com/office/drawing/2014/main" id="{F3833E80-3E18-91A6-C196-7747C997E49B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23528" y="980728"/>
            <a:ext cx="8496943" cy="5040560"/>
          </a:xfrm>
        </p:spPr>
        <p:txBody>
          <a:bodyPr/>
          <a:lstStyle/>
          <a:p>
            <a:pPr marL="187325" indent="-187325" algn="just" eaLnBrk="1" hangingPunct="1">
              <a:lnSpc>
                <a:spcPct val="140000"/>
              </a:lnSpc>
              <a:buFont typeface="Times" panose="02020603050405020304" pitchFamily="18" charset="0"/>
              <a:buNone/>
            </a:pPr>
            <a:r>
              <a:rPr lang="it-IT" altLang="en-US" sz="20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r>
              <a:rPr lang="it-IT" altLang="en-US"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1400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Short-term load forecasting (STLF) is crucial for estimating future loads in electrical power networks.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1400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Accurate STLF enables efficient management of energy supply and demand.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1400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Credible prediction intervals (PI) are essential for evaluating risk and making informed decisions.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1400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Precise PIs in real time ensure load management efficiency and power grid stability.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GB" sz="1400" b="0" i="0" u="none" strike="noStrike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7325" indent="-187325" algn="just" eaLnBrk="1" hangingPunct="1">
              <a:lnSpc>
                <a:spcPct val="140000"/>
              </a:lnSpc>
              <a:buFont typeface="Times" panose="02020603050405020304" pitchFamily="18" charset="0"/>
              <a:buNone/>
            </a:pPr>
            <a:r>
              <a:rPr lang="it-IT" altLang="en-US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  <a:r>
              <a:rPr lang="it-IT" altLang="en-US" sz="20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 eaLnBrk="1" hangingPunct="1">
              <a:lnSpc>
                <a:spcPct val="140000"/>
              </a:lnSpc>
            </a:pPr>
            <a:r>
              <a:rPr lang="en-GB" sz="1400">
                <a:latin typeface="Times New Roman" panose="02020603050405020304" pitchFamily="18" charset="0"/>
                <a:cs typeface="Times New Roman" panose="02020603050405020304" pitchFamily="18" charset="0"/>
              </a:rPr>
              <a:t>Overcoming obstacles for effective short-term load forecasting.</a:t>
            </a:r>
            <a:endParaRPr lang="en-GB" sz="140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40000"/>
              </a:lnSpc>
            </a:pPr>
            <a:r>
              <a:rPr lang="en-GB" sz="140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Capturing frequency components and incorporating them into forecasting models.</a:t>
            </a:r>
          </a:p>
          <a:p>
            <a:pPr algn="just"/>
            <a:r>
              <a:rPr lang="en-GB" sz="140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Addressing data collection inconsistencies and errors.</a:t>
            </a:r>
          </a:p>
          <a:p>
            <a:pPr algn="just"/>
            <a:r>
              <a:rPr lang="en-GB" sz="140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Deriving prediction intervals in real time, considering statistical properties and potential errors.</a:t>
            </a:r>
          </a:p>
          <a:p>
            <a:pPr marL="0" indent="0" algn="just">
              <a:buNone/>
            </a:pPr>
            <a:br>
              <a:rPr lang="en-GB" sz="900"/>
            </a:br>
            <a:r>
              <a:rPr lang="it-IT" altLang="en-US" sz="20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Contribution</a:t>
            </a:r>
            <a:r>
              <a:rPr lang="it-IT" altLang="en-US"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 eaLnBrk="1" hangingPunct="1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Preparing</a:t>
            </a:r>
            <a:r>
              <a:rPr lang="it-IT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deep learning models for time series prediction</a:t>
            </a:r>
          </a:p>
          <a:p>
            <a:pPr algn="just" eaLnBrk="1" hangingPunct="1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it-IT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Employing the wavelet transform for our purpose</a:t>
            </a:r>
          </a:p>
          <a:p>
            <a:pPr algn="just" eaLnBrk="1" hangingPunct="1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it-IT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Createing frequency-aware deep learning model</a:t>
            </a:r>
          </a:p>
          <a:p>
            <a:pPr marL="187325" indent="-187325" eaLnBrk="1" hangingPunct="1">
              <a:lnSpc>
                <a:spcPct val="140000"/>
              </a:lnSpc>
              <a:buFont typeface="Times" panose="02020603050405020304" pitchFamily="18" charset="0"/>
              <a:buNone/>
            </a:pPr>
            <a:endParaRPr lang="it-IT" altLang="en-US" sz="1600" b="1">
              <a:solidFill>
                <a:schemeClr val="tx2"/>
              </a:solidFill>
            </a:endParaRPr>
          </a:p>
        </p:txBody>
      </p:sp>
      <p:sp>
        <p:nvSpPr>
          <p:cNvPr id="78854" name="Rectangle 8">
            <a:extLst>
              <a:ext uri="{FF2B5EF4-FFF2-40B4-BE49-F238E27FC236}">
                <a16:creationId xmlns:a16="http://schemas.microsoft.com/office/drawing/2014/main" id="{DEC2E2DF-8307-E8E0-00A5-F8CD875152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88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88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88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88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88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88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88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88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88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88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88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88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88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88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88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88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88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88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885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885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885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885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885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885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885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885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9BBFAD-B93E-F44F-BEB6-EDC6B5784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200">
                <a:effectLst/>
                <a:latin typeface="CMBX12"/>
              </a:rPr>
              <a:t>Wavelet-Driven Recurrent Neural Networks for Short Term Load Forecasting </a:t>
            </a:r>
            <a:endParaRPr lang="en-GB" sz="9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5CD42-76BF-2048-88BB-633FD7118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 b="1"/>
              <a:t>Page </a:t>
            </a:r>
            <a:fld id="{98DEDDEC-30FF-4A43-8BC2-7E685DD8E6E3}" type="slidenum">
              <a:rPr lang="it-IT" altLang="en-US" b="1" smtClean="0"/>
              <a:pPr/>
              <a:t>5</a:t>
            </a:fld>
            <a:endParaRPr lang="it-IT" altLang="en-US" b="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8EE4467-50CC-5D4F-BF6D-BE01C80E7FD2}"/>
              </a:ext>
            </a:extLst>
          </p:cNvPr>
          <p:cNvSpPr txBox="1">
            <a:spLocks/>
          </p:cNvSpPr>
          <p:nvPr/>
        </p:nvSpPr>
        <p:spPr>
          <a:xfrm>
            <a:off x="899592" y="130175"/>
            <a:ext cx="7776097" cy="4905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800">
                <a:effectLst/>
                <a:latin typeface="TimesNewRomanPSMT"/>
              </a:rPr>
              <a:t>Time scale forecasting classification </a:t>
            </a:r>
            <a:endParaRPr lang="en-GB" sz="1600"/>
          </a:p>
        </p:txBody>
      </p:sp>
      <p:pic>
        <p:nvPicPr>
          <p:cNvPr id="10" name="Picture 9" descr="A diagram of a forecasting classification&#10;&#10;Description automatically generated">
            <a:extLst>
              <a:ext uri="{FF2B5EF4-FFF2-40B4-BE49-F238E27FC236}">
                <a16:creationId xmlns:a16="http://schemas.microsoft.com/office/drawing/2014/main" id="{BFA427CC-8325-3849-86E3-0F4F3E1B4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1995"/>
            <a:ext cx="9144000" cy="523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58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51713A9-718B-B14E-A93D-6A21812BC0A9}"/>
              </a:ext>
            </a:extLst>
          </p:cNvPr>
          <p:cNvSpPr txBox="1">
            <a:spLocks/>
          </p:cNvSpPr>
          <p:nvPr/>
        </p:nvSpPr>
        <p:spPr bwMode="auto"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it-IT" b="1" i="0" u="none" strike="noStrike">
                <a:solidFill>
                  <a:srgbClr val="822433"/>
                </a:solidFill>
                <a:effectLst/>
                <a:latin typeface="+mj-lt"/>
                <a:ea typeface="+mj-ea"/>
                <a:cs typeface="+mj-cs"/>
              </a:rPr>
              <a:t>Short-Term Load Forecasting Methods</a:t>
            </a:r>
            <a:endParaRPr lang="it-IT" b="1">
              <a:solidFill>
                <a:srgbClr val="822433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diagram of a model&#10;&#10;Description automatically generated">
            <a:extLst>
              <a:ext uri="{FF2B5EF4-FFF2-40B4-BE49-F238E27FC236}">
                <a16:creationId xmlns:a16="http://schemas.microsoft.com/office/drawing/2014/main" id="{7494802A-285E-E641-9385-9A549DFED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699" y="878224"/>
            <a:ext cx="4851971" cy="4989175"/>
          </a:xfrm>
          <a:prstGeom prst="rect">
            <a:avLst/>
          </a:prstGeom>
          <a:noFill/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4BA4116-2AEF-D1DA-0014-E7C74704EB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84663" y="6165850"/>
            <a:ext cx="1905000" cy="4572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/>
              <a:t>April 12 2011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4C08BA-8DF2-854C-8483-C43189D04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6800"/>
            <a:ext cx="2895600" cy="4572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it-IT" altLang="en-US" kern="1200">
                <a:effectLst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Wavelet-Driven Recurrent Neural Networks for Short Term Load Forecasting </a:t>
            </a:r>
            <a:endParaRPr lang="it-IT" altLang="en-US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88AC7-7235-0C43-A7F1-4202665DD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46800"/>
            <a:ext cx="1905000" cy="4572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it-IT" altLang="en-US" b="1" kern="120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Page </a:t>
            </a:r>
            <a:fld id="{98DEDDEC-30FF-4A43-8BC2-7E685DD8E6E3}" type="slidenum">
              <a:rPr lang="it-IT" altLang="en-US" b="1" kern="120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>
                <a:spcAft>
                  <a:spcPts val="600"/>
                </a:spcAft>
              </a:pPr>
              <a:t>6</a:t>
            </a:fld>
            <a:endParaRPr lang="it-IT" altLang="en-US" b="1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8612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B9DF1-8D36-0DE4-B298-80FF4D98F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525" y="2398631"/>
            <a:ext cx="7559675" cy="504825"/>
          </a:xfrm>
        </p:spPr>
        <p:txBody>
          <a:bodyPr/>
          <a:lstStyle/>
          <a:p>
            <a:pPr algn="ctr"/>
            <a:r>
              <a:rPr lang="en-US" sz="4000"/>
              <a:t>Literature Review</a:t>
            </a:r>
            <a:endParaRPr lang="en-NL" sz="4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96E83C-FAAB-A98A-8FC3-74B0DE1EC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100">
                <a:effectLst/>
                <a:latin typeface="CMBX12"/>
              </a:rPr>
              <a:t>Wavelet-Driven Recurrent Neural Networks for Short Term Load Forecasting </a:t>
            </a:r>
            <a:endParaRPr lang="en-GB" sz="8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F58D1A-ADC1-6016-3EDC-0BA284970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 b="1"/>
              <a:t>Page </a:t>
            </a:r>
            <a:fld id="{AF2F389F-3813-4CFE-8FC9-88B9BF5ADE07}" type="slidenum">
              <a:rPr lang="it-IT" altLang="en-US" b="1" smtClean="0"/>
              <a:pPr/>
              <a:t>7</a:t>
            </a:fld>
            <a:endParaRPr lang="it-IT" altLang="en-US" b="1"/>
          </a:p>
        </p:txBody>
      </p:sp>
    </p:spTree>
    <p:extLst>
      <p:ext uri="{BB962C8B-B14F-4D97-AF65-F5344CB8AC3E}">
        <p14:creationId xmlns:p14="http://schemas.microsoft.com/office/powerpoint/2010/main" val="370303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7924E-FE10-5142-8C54-79970E86D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 wrap="square" anchor="t">
            <a:normAutofit/>
          </a:bodyPr>
          <a:lstStyle/>
          <a:p>
            <a:r>
              <a:rPr lang="en-IT"/>
              <a:t>Recurrent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BA5F4-4045-5D4C-9368-9843970AFF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6499" y="1752600"/>
            <a:ext cx="4433151" cy="4114800"/>
          </a:xfrm>
        </p:spPr>
        <p:txBody>
          <a:bodyPr wrap="square" anchor="t">
            <a:normAutofit/>
          </a:bodyPr>
          <a:lstStyle/>
          <a:p>
            <a:pPr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800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RNNs are designed for sequential data and adapted for time series forecasting.</a:t>
            </a:r>
          </a:p>
          <a:p>
            <a:pPr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800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RNNs utilize previous outputs along with current input data for predictions.</a:t>
            </a:r>
          </a:p>
          <a:p>
            <a:pPr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800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RNN model architecture includes layers and units, with hidden layers maintaining the input's history.</a:t>
            </a:r>
          </a:p>
          <a:p>
            <a:pPr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800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Hyperparameters like the number of layers, units, and learning rate impact RNN performance.</a:t>
            </a:r>
          </a:p>
          <a:p>
            <a:pPr marL="0" indent="0">
              <a:lnSpc>
                <a:spcPct val="90000"/>
              </a:lnSpc>
            </a:pPr>
            <a:endParaRPr lang="en-IT" sz="1800"/>
          </a:p>
        </p:txBody>
      </p:sp>
      <p:pic>
        <p:nvPicPr>
          <p:cNvPr id="12" name="Picture 11" descr="A diagram of a network&#10;&#10;Description automatically generated">
            <a:extLst>
              <a:ext uri="{FF2B5EF4-FFF2-40B4-BE49-F238E27FC236}">
                <a16:creationId xmlns:a16="http://schemas.microsoft.com/office/drawing/2014/main" id="{DC6AC88E-3D12-1B44-91EA-AE15F05E9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853" y="2415367"/>
            <a:ext cx="3703638" cy="1620341"/>
          </a:xfrm>
          <a:prstGeom prst="rect">
            <a:avLst/>
          </a:prstGeo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1B36F-5E23-6746-803F-E42EAE8F2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6800"/>
            <a:ext cx="2895600" cy="457200"/>
          </a:xfrm>
        </p:spPr>
        <p:txBody>
          <a:bodyPr wrap="square" anchor="t">
            <a:normAutofit/>
          </a:bodyPr>
          <a:lstStyle/>
          <a:p>
            <a:r>
              <a:rPr lang="en-GB">
                <a:latin typeface="CMBX12"/>
              </a:rPr>
              <a:t>Wavelet-Driven Recurrent Neural Networks for Short Term Load Forecasting </a:t>
            </a:r>
            <a:endParaRPr lang="en-GB" sz="8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8ED51-39BF-914A-8C21-C48F311A3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468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it-IT" altLang="en-US" dirty="0"/>
              <a:t>Page </a:t>
            </a:r>
            <a:fld id="{67C3F743-62C0-48BC-8D70-ABD929B3F57A}" type="slidenum">
              <a:rPr lang="it-IT" altLang="en-US" smtClean="0"/>
              <a:pPr>
                <a:spcAft>
                  <a:spcPts val="600"/>
                </a:spcAft>
              </a:pPr>
              <a:t>8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193783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3C19A-49CC-AA48-B0AC-E26C95E23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 wrap="square" anchor="t">
            <a:normAutofit/>
          </a:bodyPr>
          <a:lstStyle/>
          <a:p>
            <a:r>
              <a:rPr lang="en-IT"/>
              <a:t>Long Short-Term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5F2B7-0435-8D46-84F5-8B73A6B3E34F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68313" y="1752600"/>
            <a:ext cx="4351338" cy="4114800"/>
          </a:xfrm>
        </p:spPr>
        <p:txBody>
          <a:bodyPr wrap="square" anchor="t">
            <a:normAutofit/>
          </a:bodyPr>
          <a:lstStyle/>
          <a:p>
            <a:pPr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LSTM is a gated neural network,  memory unit designed for long-term dependencies.</a:t>
            </a:r>
          </a:p>
          <a:p>
            <a:pPr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has input, forget, and output gates that control memory content and recall.</a:t>
            </a:r>
          </a:p>
          <a:p>
            <a:pPr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LSTM networks outperform traditional recurrent neural networks in time series forecasting.</a:t>
            </a:r>
          </a:p>
          <a:p>
            <a:pPr marL="0" indent="0">
              <a:lnSpc>
                <a:spcPct val="90000"/>
              </a:lnSpc>
            </a:pPr>
            <a:endParaRPr lang="en-IT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5EBC81-EA25-2643-9CA6-4D1739E10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891" y="2176745"/>
            <a:ext cx="3703638" cy="1814782"/>
          </a:xfrm>
          <a:prstGeom prst="rect">
            <a:avLst/>
          </a:prstGeo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DB4A7-70DC-AB4E-B243-361C2473E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6800"/>
            <a:ext cx="2895600" cy="457200"/>
          </a:xfrm>
        </p:spPr>
        <p:txBody>
          <a:bodyPr wrap="square" anchor="t">
            <a:normAutofit/>
          </a:bodyPr>
          <a:lstStyle/>
          <a:p>
            <a:r>
              <a:rPr lang="en-GB">
                <a:latin typeface="CMBX12"/>
              </a:rPr>
              <a:t>Wavelet-Driven Recurrent Neural Networks for Short Term Load Forecasting </a:t>
            </a:r>
            <a:endParaRPr lang="en-GB" sz="8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A8969-6369-8B4B-BC27-2AC55A4C6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468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it-IT" altLang="en-US" b="1"/>
              <a:t>Page </a:t>
            </a:r>
            <a:fld id="{67C3F743-62C0-48BC-8D70-ABD929B3F57A}" type="slidenum">
              <a:rPr lang="it-IT" altLang="en-US" b="1" smtClean="0"/>
              <a:pPr>
                <a:spcAft>
                  <a:spcPts val="600"/>
                </a:spcAft>
              </a:pPr>
              <a:t>9</a:t>
            </a:fld>
            <a:endParaRPr lang="it-IT" altLang="en-US" b="1"/>
          </a:p>
        </p:txBody>
      </p:sp>
    </p:spTree>
    <p:extLst>
      <p:ext uri="{BB962C8B-B14F-4D97-AF65-F5344CB8AC3E}">
        <p14:creationId xmlns:p14="http://schemas.microsoft.com/office/powerpoint/2010/main" val="235284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a sapienza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la sapienza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pitchFamily="1" charset="-128"/>
          </a:defRPr>
        </a:defPPr>
      </a:lstStyle>
    </a:lnDef>
  </a:objectDefaults>
  <a:extraClrSchemeLst>
    <a:extraClrScheme>
      <a:clrScheme name="la sapienza 1">
        <a:dk1>
          <a:srgbClr val="000000"/>
        </a:dk1>
        <a:lt1>
          <a:srgbClr val="FFFFFF"/>
        </a:lt1>
        <a:dk2>
          <a:srgbClr val="FFFFFF"/>
        </a:dk2>
        <a:lt2>
          <a:srgbClr val="2D2015"/>
        </a:lt2>
        <a:accent1>
          <a:srgbClr val="7C7C7C"/>
        </a:accent1>
        <a:accent2>
          <a:srgbClr val="FFFF7E"/>
        </a:accent2>
        <a:accent3>
          <a:srgbClr val="FFFFFF"/>
        </a:accent3>
        <a:accent4>
          <a:srgbClr val="000000"/>
        </a:accent4>
        <a:accent5>
          <a:srgbClr val="BFBFBF"/>
        </a:accent5>
        <a:accent6>
          <a:srgbClr val="E7E772"/>
        </a:accent6>
        <a:hlink>
          <a:srgbClr val="066778"/>
        </a:hlink>
        <a:folHlink>
          <a:srgbClr val="8300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24E0C88B676F408416F6DDA0140EA4" ma:contentTypeVersion="7" ma:contentTypeDescription="Create a new document." ma:contentTypeScope="" ma:versionID="d73eac1f8799c2e255978c6ffa1aa357">
  <xsd:schema xmlns:xsd="http://www.w3.org/2001/XMLSchema" xmlns:xs="http://www.w3.org/2001/XMLSchema" xmlns:p="http://schemas.microsoft.com/office/2006/metadata/properties" xmlns:ns3="61c2f251-7f5a-48f9-a7b9-72b569e41de4" xmlns:ns4="522f470e-2c0b-4578-bc37-9ae981adaf23" targetNamespace="http://schemas.microsoft.com/office/2006/metadata/properties" ma:root="true" ma:fieldsID="6ab4c38294b730a5229ed76fd3e24b8c" ns3:_="" ns4:_="">
    <xsd:import namespace="61c2f251-7f5a-48f9-a7b9-72b569e41de4"/>
    <xsd:import namespace="522f470e-2c0b-4578-bc37-9ae981adaf2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c2f251-7f5a-48f9-a7b9-72b569e41d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2f470e-2c0b-4578-bc37-9ae981adaf2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8968BF7-D2F4-4D53-9A8B-CBF56C56A883}">
  <ds:schemaRefs>
    <ds:schemaRef ds:uri="522f470e-2c0b-4578-bc37-9ae981adaf23"/>
    <ds:schemaRef ds:uri="61c2f251-7f5a-48f9-a7b9-72b569e41de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A056435-77E7-4049-BE42-E9B87389B4A8}">
  <ds:schemaRefs>
    <ds:schemaRef ds:uri="522f470e-2c0b-4578-bc37-9ae981adaf23"/>
    <ds:schemaRef ds:uri="61c2f251-7f5a-48f9-a7b9-72b569e41de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66FB5CE-3604-4DEC-83DA-0EDC6AD2BA3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Marco:Applications:Microsoft Office 2004:Modelli:Modelli personali:la sapienza.pot</Template>
  <TotalTime>387</TotalTime>
  <Words>1052</Words>
  <Application>Microsoft Macintosh PowerPoint</Application>
  <PresentationFormat>On-screen Show (4:3)</PresentationFormat>
  <Paragraphs>185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CMBX12</vt:lpstr>
      <vt:lpstr>SFRM1095</vt:lpstr>
      <vt:lpstr>Times</vt:lpstr>
      <vt:lpstr>Times New Roman</vt:lpstr>
      <vt:lpstr>TimesNewRomanPSMT</vt:lpstr>
      <vt:lpstr>Wingdings</vt:lpstr>
      <vt:lpstr>la sapienza</vt:lpstr>
      <vt:lpstr>Wavelet-Driven Recurrent Neural Networks for Short Term Load Forecasting   </vt:lpstr>
      <vt:lpstr>Contents </vt:lpstr>
      <vt:lpstr>Introduction</vt:lpstr>
      <vt:lpstr>Introduction </vt:lpstr>
      <vt:lpstr>PowerPoint Presentation</vt:lpstr>
      <vt:lpstr>PowerPoint Presentation</vt:lpstr>
      <vt:lpstr>Literature Review</vt:lpstr>
      <vt:lpstr>Recurrent Neural Network</vt:lpstr>
      <vt:lpstr>Long Short-Term Memory</vt:lpstr>
      <vt:lpstr>Roadmap of Transformers for Time-Series Analysis</vt:lpstr>
      <vt:lpstr>Fourier  Transform vs Wavelet Transform </vt:lpstr>
      <vt:lpstr>Methodology</vt:lpstr>
      <vt:lpstr>PowerPoint Presentation</vt:lpstr>
      <vt:lpstr>PowerPoint Presentation</vt:lpstr>
      <vt:lpstr>Advantage of WLSTM</vt:lpstr>
      <vt:lpstr>Experiments &amp; Results</vt:lpstr>
      <vt:lpstr>Experiment and Results</vt:lpstr>
      <vt:lpstr>Training sequence and forecast horizon variation</vt:lpstr>
      <vt:lpstr>Frequency importance spectra</vt:lpstr>
      <vt:lpstr>Comparison between different methods</vt:lpstr>
      <vt:lpstr>Comparison between different methods</vt:lpstr>
      <vt:lpstr>Conclusion</vt:lpstr>
      <vt:lpstr>Conclusion</vt:lpstr>
      <vt:lpstr>Future Works</vt:lpstr>
    </vt:vector>
  </TitlesOfParts>
  <Manager/>
  <Company>- 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subject/>
  <dc:creator>- -</dc:creator>
  <cp:keywords/>
  <dc:description/>
  <cp:lastModifiedBy>POUYA IRANI</cp:lastModifiedBy>
  <cp:revision>5</cp:revision>
  <dcterms:created xsi:type="dcterms:W3CDTF">2006-11-20T16:13:10Z</dcterms:created>
  <dcterms:modified xsi:type="dcterms:W3CDTF">2023-12-08T15:41:25Z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0x0101006824E0C88B676F408416F6DDA0140EA4</vt:lpwstr>
  </property>
</Properties>
</file>